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8" r:id="rId4"/>
    <p:sldId id="290" r:id="rId5"/>
    <p:sldId id="259" r:id="rId6"/>
    <p:sldId id="268" r:id="rId7"/>
    <p:sldId id="269" r:id="rId8"/>
    <p:sldId id="261" r:id="rId9"/>
    <p:sldId id="291" r:id="rId10"/>
    <p:sldId id="262" r:id="rId11"/>
    <p:sldId id="264" r:id="rId12"/>
    <p:sldId id="265" r:id="rId13"/>
    <p:sldId id="266" r:id="rId14"/>
    <p:sldId id="263" r:id="rId15"/>
    <p:sldId id="270" r:id="rId16"/>
    <p:sldId id="260" r:id="rId17"/>
    <p:sldId id="277" r:id="rId18"/>
    <p:sldId id="271" r:id="rId19"/>
    <p:sldId id="272" r:id="rId20"/>
    <p:sldId id="273" r:id="rId21"/>
    <p:sldId id="274" r:id="rId22"/>
    <p:sldId id="275" r:id="rId23"/>
    <p:sldId id="289" r:id="rId24"/>
    <p:sldId id="278" r:id="rId25"/>
    <p:sldId id="279" r:id="rId26"/>
    <p:sldId id="280" r:id="rId2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990" autoAdjust="0"/>
  </p:normalViewPr>
  <p:slideViewPr>
    <p:cSldViewPr snapToGrid="0">
      <p:cViewPr varScale="1">
        <p:scale>
          <a:sx n="78" d="100"/>
          <a:sy n="78" d="100"/>
        </p:scale>
        <p:origin x="158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4" tIns="46242" rIns="92484" bIns="46242" rtlCol="0"/>
          <a:lstStyle>
            <a:lvl1pPr algn="r">
              <a:defRPr sz="1200"/>
            </a:lvl1pPr>
          </a:lstStyle>
          <a:p>
            <a:fld id="{53ED783F-8F5F-4E7F-A7AA-CE4408AE278E}" type="datetimeFigureOut">
              <a:rPr lang="en-US" smtClean="0"/>
              <a:t>8/27/2024</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4" tIns="46242" rIns="92484"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4" tIns="46242" rIns="92484" bIns="46242" rtlCol="0" anchor="b"/>
          <a:lstStyle>
            <a:lvl1pPr algn="r">
              <a:defRPr sz="1200"/>
            </a:lvl1pPr>
          </a:lstStyle>
          <a:p>
            <a:fld id="{EA821C5C-3D97-48D1-B248-81ED38F7676A}" type="slidenum">
              <a:rPr lang="en-US" smtClean="0"/>
              <a:t>‹#›</a:t>
            </a:fld>
            <a:endParaRPr lang="en-US"/>
          </a:p>
        </p:txBody>
      </p:sp>
    </p:spTree>
    <p:extLst>
      <p:ext uri="{BB962C8B-B14F-4D97-AF65-F5344CB8AC3E}">
        <p14:creationId xmlns:p14="http://schemas.microsoft.com/office/powerpoint/2010/main" val="401177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1965 - President Lyndon Johnson thought that college was no longer a privilege, but had become a necessity. With this thought in mind, on November 8, 1965 he signed the Higher Education Act which provided numerous federal financial aid programs and assistance to students pursuing higher education, to include less-advantaged student and students pursing international education and professional degrees.</a:t>
            </a:r>
          </a:p>
          <a:p>
            <a:endParaRPr lang="en-US" dirty="0"/>
          </a:p>
          <a:p>
            <a:r>
              <a:rPr lang="en-US" dirty="0"/>
              <a:t>2008 – Additional safety requirements such as Emergency Notifications and Timely Warnings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821C5C-3D97-48D1-B248-81ED38F7676A}" type="slidenum">
              <a:rPr lang="en-US" smtClean="0"/>
              <a:t>2</a:t>
            </a:fld>
            <a:endParaRPr lang="en-US"/>
          </a:p>
        </p:txBody>
      </p:sp>
    </p:spTree>
    <p:extLst>
      <p:ext uri="{BB962C8B-B14F-4D97-AF65-F5344CB8AC3E}">
        <p14:creationId xmlns:p14="http://schemas.microsoft.com/office/powerpoint/2010/main" val="154726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Freshman Spring Semester</a:t>
            </a:r>
          </a:p>
          <a:p>
            <a:pPr marL="171450" indent="-171450">
              <a:buFont typeface="Arial" panose="020B0604020202020204" pitchFamily="34" charset="0"/>
              <a:buChar char="•"/>
            </a:pPr>
            <a:r>
              <a:rPr lang="en-US" dirty="0"/>
              <a:t>181 automatic locking doors were propped open</a:t>
            </a:r>
          </a:p>
          <a:p>
            <a:pPr marL="171450" indent="-171450">
              <a:buFont typeface="Arial" panose="020B0604020202020204" pitchFamily="34" charset="0"/>
              <a:buChar char="•"/>
            </a:pPr>
            <a:r>
              <a:rPr lang="en-US" dirty="0"/>
              <a:t>Offender came in through a propped door for anticipation of her roommate’s return</a:t>
            </a:r>
          </a:p>
          <a:p>
            <a:pPr marL="171450" indent="-171450">
              <a:buFont typeface="Arial" panose="020B0604020202020204" pitchFamily="34" charset="0"/>
              <a:buChar char="•"/>
            </a:pPr>
            <a:r>
              <a:rPr lang="en-US" dirty="0"/>
              <a:t>Found that crime stats were severely under reported by the college</a:t>
            </a:r>
          </a:p>
          <a:p>
            <a:pPr marL="171450" indent="-171450">
              <a:buFont typeface="Arial" panose="020B0604020202020204" pitchFamily="34" charset="0"/>
              <a:buChar char="•"/>
            </a:pPr>
            <a:r>
              <a:rPr lang="en-US" dirty="0"/>
              <a:t>37 violent crimes in the past 3 years on the campus</a:t>
            </a:r>
          </a:p>
        </p:txBody>
      </p:sp>
      <p:sp>
        <p:nvSpPr>
          <p:cNvPr id="4" name="Slide Number Placeholder 3"/>
          <p:cNvSpPr>
            <a:spLocks noGrp="1"/>
          </p:cNvSpPr>
          <p:nvPr>
            <p:ph type="sldNum" sz="quarter" idx="5"/>
          </p:nvPr>
        </p:nvSpPr>
        <p:spPr/>
        <p:txBody>
          <a:bodyPr/>
          <a:lstStyle/>
          <a:p>
            <a:fld id="{EA821C5C-3D97-48D1-B248-81ED38F7676A}" type="slidenum">
              <a:rPr lang="en-US" smtClean="0"/>
              <a:t>3</a:t>
            </a:fld>
            <a:endParaRPr lang="en-US"/>
          </a:p>
        </p:txBody>
      </p:sp>
    </p:spTree>
    <p:extLst>
      <p:ext uri="{BB962C8B-B14F-4D97-AF65-F5344CB8AC3E}">
        <p14:creationId xmlns:p14="http://schemas.microsoft.com/office/powerpoint/2010/main" val="399835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4</a:t>
            </a:fld>
            <a:endParaRPr lang="en-US"/>
          </a:p>
        </p:txBody>
      </p:sp>
    </p:spTree>
    <p:extLst>
      <p:ext uri="{BB962C8B-B14F-4D97-AF65-F5344CB8AC3E}">
        <p14:creationId xmlns:p14="http://schemas.microsoft.com/office/powerpoint/2010/main" val="315694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21C5C-3D97-48D1-B248-81ED38F7676A}" type="slidenum">
              <a:rPr lang="en-US" smtClean="0"/>
              <a:t>5</a:t>
            </a:fld>
            <a:endParaRPr lang="en-US"/>
          </a:p>
        </p:txBody>
      </p:sp>
    </p:spTree>
    <p:extLst>
      <p:ext uri="{BB962C8B-B14F-4D97-AF65-F5344CB8AC3E}">
        <p14:creationId xmlns:p14="http://schemas.microsoft.com/office/powerpoint/2010/main" val="211154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7</a:t>
            </a:fld>
            <a:endParaRPr lang="en-US"/>
          </a:p>
        </p:txBody>
      </p:sp>
    </p:spTree>
    <p:extLst>
      <p:ext uri="{BB962C8B-B14F-4D97-AF65-F5344CB8AC3E}">
        <p14:creationId xmlns:p14="http://schemas.microsoft.com/office/powerpoint/2010/main" val="90913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9</a:t>
            </a:fld>
            <a:endParaRPr lang="en-US"/>
          </a:p>
        </p:txBody>
      </p:sp>
    </p:spTree>
    <p:extLst>
      <p:ext uri="{BB962C8B-B14F-4D97-AF65-F5344CB8AC3E}">
        <p14:creationId xmlns:p14="http://schemas.microsoft.com/office/powerpoint/2010/main" val="168656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13</a:t>
            </a:fld>
            <a:endParaRPr lang="en-US"/>
          </a:p>
        </p:txBody>
      </p:sp>
    </p:spTree>
    <p:extLst>
      <p:ext uri="{BB962C8B-B14F-4D97-AF65-F5344CB8AC3E}">
        <p14:creationId xmlns:p14="http://schemas.microsoft.com/office/powerpoint/2010/main" val="178715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16</a:t>
            </a:fld>
            <a:endParaRPr lang="en-US"/>
          </a:p>
        </p:txBody>
      </p:sp>
    </p:spTree>
    <p:extLst>
      <p:ext uri="{BB962C8B-B14F-4D97-AF65-F5344CB8AC3E}">
        <p14:creationId xmlns:p14="http://schemas.microsoft.com/office/powerpoint/2010/main" val="50369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20</a:t>
            </a:fld>
            <a:endParaRPr lang="en-US"/>
          </a:p>
        </p:txBody>
      </p:sp>
    </p:spTree>
    <p:extLst>
      <p:ext uri="{BB962C8B-B14F-4D97-AF65-F5344CB8AC3E}">
        <p14:creationId xmlns:p14="http://schemas.microsoft.com/office/powerpoint/2010/main" val="124697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vcc.edu/about/location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vcc.edu/policies/Default.aspx?cat=Genera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vcc.edu/student-life/college-safety/police/clery-act/definitio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vcc.edu/student-life/college-safety/emergency-preparedness/campu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vcc.edu/policies/Default.aspx?cat=General"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vcc.edu/student-life/college-safety/police/clery-act/reportable-crime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vcc.edu/student-life/college-safety/police/clery-act/resource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logs.nvcc.edu/crimelo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vcc.edu/student-life/college-safety/security-report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vcc.edu/forms/pdf/105-174.pdf"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his is a photo of the NVCC Campuses CampusMontage.jpg" title="Photo of NVCC Campuses"/>
          <p:cNvPicPr>
            <a:picLocks noChangeAspect="1"/>
          </p:cNvPicPr>
          <p:nvPr/>
        </p:nvPicPr>
        <p:blipFill>
          <a:blip r:embed="rId2" cstate="print"/>
          <a:stretch>
            <a:fillRect/>
          </a:stretch>
        </p:blipFill>
        <p:spPr>
          <a:xfrm>
            <a:off x="1455312" y="1486926"/>
            <a:ext cx="9040969" cy="4417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717997" y="0"/>
            <a:ext cx="10515600" cy="1325563"/>
          </a:xfrm>
        </p:spPr>
        <p:txBody>
          <a:bodyPr/>
          <a:lstStyle/>
          <a:p>
            <a:r>
              <a:rPr lang="en-US" dirty="0"/>
              <a:t>NOVA’s Clery Training</a:t>
            </a:r>
          </a:p>
        </p:txBody>
      </p:sp>
    </p:spTree>
    <p:extLst>
      <p:ext uri="{BB962C8B-B14F-4D97-AF65-F5344CB8AC3E}">
        <p14:creationId xmlns:p14="http://schemas.microsoft.com/office/powerpoint/2010/main" val="337422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Clery Geography </a:t>
            </a:r>
          </a:p>
        </p:txBody>
      </p:sp>
      <p:sp>
        <p:nvSpPr>
          <p:cNvPr id="3" name="Content Placeholder 2"/>
          <p:cNvSpPr>
            <a:spLocks noGrp="1"/>
          </p:cNvSpPr>
          <p:nvPr>
            <p:ph idx="1"/>
          </p:nvPr>
        </p:nvSpPr>
        <p:spPr/>
        <p:txBody>
          <a:bodyPr>
            <a:normAutofit fontScale="92500" lnSpcReduction="10000"/>
          </a:bodyPr>
          <a:lstStyle/>
          <a:p>
            <a:r>
              <a:rPr lang="en-US" dirty="0"/>
              <a:t>NOVA’s Clery Geography has 3 elements (On-Campus, Non-Campus, &amp; Public Property) </a:t>
            </a:r>
          </a:p>
          <a:p>
            <a:endParaRPr lang="en-US" dirty="0"/>
          </a:p>
          <a:p>
            <a:r>
              <a:rPr lang="en-US" dirty="0"/>
              <a:t>On-Campus </a:t>
            </a:r>
          </a:p>
          <a:p>
            <a:endParaRPr lang="en-US" dirty="0"/>
          </a:p>
          <a:p>
            <a:pPr lvl="1"/>
            <a:r>
              <a:rPr lang="en-US" dirty="0"/>
              <a:t>Any building or property owned or controlled by NOVA within the same reasonably contiguous geographic area of NOVA and used by NOVA in direct support of, or in a manner related to NOVA’s educational purposes</a:t>
            </a:r>
          </a:p>
          <a:p>
            <a:pPr lvl="1"/>
            <a:endParaRPr lang="en-US" dirty="0"/>
          </a:p>
          <a:p>
            <a:pPr lvl="1"/>
            <a:r>
              <a:rPr lang="en-US" dirty="0"/>
              <a:t>Property within the same reasonably contiguous geographic area of NOVA that is owned by NOVA but controlled by another person, is used by students, and supports NOVA’s purposes.</a:t>
            </a:r>
          </a:p>
          <a:p>
            <a:pPr lvl="1"/>
            <a:endParaRPr lang="en-US" dirty="0"/>
          </a:p>
        </p:txBody>
      </p:sp>
    </p:spTree>
    <p:extLst>
      <p:ext uri="{BB962C8B-B14F-4D97-AF65-F5344CB8AC3E}">
        <p14:creationId xmlns:p14="http://schemas.microsoft.com/office/powerpoint/2010/main" val="157956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NOVA’s Clery Geography – Non-Campus </a:t>
            </a:r>
          </a:p>
        </p:txBody>
      </p:sp>
      <p:sp>
        <p:nvSpPr>
          <p:cNvPr id="3" name="Content Placeholder 2"/>
          <p:cNvSpPr>
            <a:spLocks noGrp="1"/>
          </p:cNvSpPr>
          <p:nvPr>
            <p:ph idx="1"/>
          </p:nvPr>
        </p:nvSpPr>
        <p:spPr/>
        <p:txBody>
          <a:bodyPr/>
          <a:lstStyle/>
          <a:p>
            <a:r>
              <a:rPr lang="en-US" dirty="0"/>
              <a:t>Non-Campus </a:t>
            </a:r>
          </a:p>
          <a:p>
            <a:endParaRPr lang="en-US" dirty="0"/>
          </a:p>
          <a:p>
            <a:pPr lvl="1"/>
            <a:r>
              <a:rPr lang="en-US" dirty="0"/>
              <a:t>Any building or property owned or controlled by a student organization recognized by NOVA </a:t>
            </a:r>
          </a:p>
          <a:p>
            <a:pPr lvl="1"/>
            <a:endParaRPr lang="en-US" dirty="0"/>
          </a:p>
          <a:p>
            <a:pPr lvl="2"/>
            <a:r>
              <a:rPr lang="en-US" dirty="0"/>
              <a:t>&amp; </a:t>
            </a:r>
          </a:p>
          <a:p>
            <a:pPr lvl="1"/>
            <a:endParaRPr lang="en-US" dirty="0"/>
          </a:p>
          <a:p>
            <a:pPr lvl="1"/>
            <a:r>
              <a:rPr lang="en-US" dirty="0"/>
              <a:t>Any building or property (non-branch) owned or controlled by NOVA that is used in direct support of in relation to NOVA’s educational purposes, is used by students, and is </a:t>
            </a:r>
            <a:r>
              <a:rPr lang="en-US" dirty="0">
                <a:solidFill>
                  <a:srgbClr val="FF0000"/>
                </a:solidFill>
              </a:rPr>
              <a:t>not</a:t>
            </a:r>
            <a:r>
              <a:rPr lang="en-US" dirty="0"/>
              <a:t> within the same reasonably contiguous geographic area of NOVA</a:t>
            </a:r>
          </a:p>
          <a:p>
            <a:pPr lvl="1"/>
            <a:endParaRPr lang="en-US" dirty="0"/>
          </a:p>
        </p:txBody>
      </p:sp>
    </p:spTree>
    <p:extLst>
      <p:ext uri="{BB962C8B-B14F-4D97-AF65-F5344CB8AC3E}">
        <p14:creationId xmlns:p14="http://schemas.microsoft.com/office/powerpoint/2010/main" val="428675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NOVA’s Clery Geography  - </a:t>
            </a:r>
            <a:r>
              <a:rPr lang="en-US" sz="4400" dirty="0"/>
              <a:t>Public Property</a:t>
            </a:r>
          </a:p>
        </p:txBody>
      </p:sp>
      <p:sp>
        <p:nvSpPr>
          <p:cNvPr id="3" name="Content Placeholder 2"/>
          <p:cNvSpPr>
            <a:spLocks noGrp="1"/>
          </p:cNvSpPr>
          <p:nvPr>
            <p:ph idx="1"/>
          </p:nvPr>
        </p:nvSpPr>
        <p:spPr/>
        <p:txBody>
          <a:bodyPr/>
          <a:lstStyle/>
          <a:p>
            <a:r>
              <a:rPr lang="en-US" dirty="0"/>
              <a:t>Public Property</a:t>
            </a:r>
          </a:p>
          <a:p>
            <a:endParaRPr lang="en-US" dirty="0"/>
          </a:p>
          <a:p>
            <a:pPr lvl="1"/>
            <a:r>
              <a:rPr lang="en-US" dirty="0"/>
              <a:t>Means all public property that is within the same reasonably contiguous geographic area of NOVA’s </a:t>
            </a:r>
            <a:r>
              <a:rPr lang="en-US" dirty="0">
                <a:solidFill>
                  <a:srgbClr val="FF0000"/>
                </a:solidFill>
              </a:rPr>
              <a:t>ON-CAMPUS PROPERTY</a:t>
            </a:r>
            <a:r>
              <a:rPr lang="en-US" dirty="0"/>
              <a:t>, such as sidewalks, streets, or thoroughfare, or parking facility, and is adjacent to a facility owned or controlled by NOVA if the facility is used by NOVA in direct support of, or in a manner related to the NOVA’s educational purposes</a:t>
            </a:r>
          </a:p>
          <a:p>
            <a:pPr lvl="1"/>
            <a:endParaRPr lang="en-US" dirty="0"/>
          </a:p>
          <a:p>
            <a:pPr lvl="2"/>
            <a:r>
              <a:rPr lang="en-US" dirty="0"/>
              <a:t>The public property requirement does not extend to NOVA’s Non-Campus Properties</a:t>
            </a:r>
          </a:p>
          <a:p>
            <a:endParaRPr lang="en-US" dirty="0"/>
          </a:p>
        </p:txBody>
      </p:sp>
    </p:spTree>
    <p:extLst>
      <p:ext uri="{BB962C8B-B14F-4D97-AF65-F5344CB8AC3E}">
        <p14:creationId xmlns:p14="http://schemas.microsoft.com/office/powerpoint/2010/main" val="138207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Clery Geography Examples </a:t>
            </a:r>
          </a:p>
        </p:txBody>
      </p:sp>
      <p:sp>
        <p:nvSpPr>
          <p:cNvPr id="4" name="Content Placeholder 8"/>
          <p:cNvSpPr>
            <a:spLocks noGrp="1"/>
          </p:cNvSpPr>
          <p:nvPr>
            <p:ph idx="1"/>
          </p:nvPr>
        </p:nvSpPr>
        <p:spPr>
          <a:xfrm>
            <a:off x="360608" y="1339403"/>
            <a:ext cx="11436440" cy="5190186"/>
          </a:xfrm>
        </p:spPr>
        <p:txBody>
          <a:bodyPr>
            <a:normAutofit/>
          </a:bodyPr>
          <a:lstStyle/>
          <a:p>
            <a:pPr marL="457200" lvl="1" indent="0">
              <a:buNone/>
            </a:pPr>
            <a:endParaRPr lang="en-US" sz="1100" dirty="0"/>
          </a:p>
          <a:p>
            <a:r>
              <a:rPr lang="en-US" sz="2000" dirty="0"/>
              <a:t>Campus (NOVA previously </a:t>
            </a:r>
            <a:r>
              <a:rPr lang="en-US" sz="2000" u="sng" dirty="0"/>
              <a:t>had 14 </a:t>
            </a:r>
            <a:r>
              <a:rPr lang="en-US" sz="2000" dirty="0"/>
              <a:t>Clery Campuses, there are currently 11 Clery Campuses) </a:t>
            </a:r>
          </a:p>
          <a:p>
            <a:pPr lvl="2"/>
            <a:r>
              <a:rPr lang="en-US" sz="1100" dirty="0"/>
              <a:t>Annandale,  Alexandria, </a:t>
            </a:r>
            <a:r>
              <a:rPr lang="en-US" sz="1100" dirty="0">
                <a:solidFill>
                  <a:srgbClr val="FF0000"/>
                </a:solidFill>
              </a:rPr>
              <a:t>Arlington Center</a:t>
            </a:r>
            <a:r>
              <a:rPr lang="en-US" sz="1100" dirty="0"/>
              <a:t>, Loudoun, Reston, Manassas, </a:t>
            </a:r>
            <a:r>
              <a:rPr lang="en-US" sz="1100" dirty="0">
                <a:solidFill>
                  <a:srgbClr val="FF0000"/>
                </a:solidFill>
              </a:rPr>
              <a:t>Innovation Park (MIP)</a:t>
            </a:r>
            <a:r>
              <a:rPr lang="en-US" sz="1100" dirty="0"/>
              <a:t>, Pender/ Fairfax, Woodbridge, Medical Education Campus, </a:t>
            </a:r>
            <a:r>
              <a:rPr lang="en-US" sz="1100" dirty="0">
                <a:solidFill>
                  <a:srgbClr val="FF0000"/>
                </a:solidFill>
              </a:rPr>
              <a:t>Pitney Bowes/ Brault Annex</a:t>
            </a:r>
            <a:r>
              <a:rPr lang="en-US" sz="1100" dirty="0"/>
              <a:t>, Fort Myers/ Henderson Hall, Quantico, Fort Belvoir </a:t>
            </a:r>
          </a:p>
          <a:p>
            <a:pPr lvl="3"/>
            <a:r>
              <a:rPr lang="en-US" sz="1100" dirty="0"/>
              <a:t>Includes request for each building’s individual address if appropriate</a:t>
            </a:r>
          </a:p>
          <a:p>
            <a:pPr lvl="3"/>
            <a:r>
              <a:rPr lang="en-US" sz="1100" dirty="0"/>
              <a:t>Note MIP closed on October, 2016 and the Arlington Center closed on March, 2016. </a:t>
            </a:r>
          </a:p>
          <a:p>
            <a:pPr lvl="3"/>
            <a:r>
              <a:rPr lang="en-US" sz="1100" dirty="0"/>
              <a:t>Brault Annex closed September, 2022, Signal Hill  closed June, 2024</a:t>
            </a:r>
          </a:p>
          <a:p>
            <a:r>
              <a:rPr lang="en-US" sz="2000" dirty="0"/>
              <a:t>Public Property </a:t>
            </a:r>
          </a:p>
          <a:p>
            <a:pPr lvl="2"/>
            <a:r>
              <a:rPr lang="en-US" sz="1100" dirty="0"/>
              <a:t>Includes request for intersections and 100 blocks on streets and roads surrounding NOVA’s Clery campuses</a:t>
            </a:r>
          </a:p>
          <a:p>
            <a:r>
              <a:rPr lang="en-US" sz="2000" dirty="0"/>
              <a:t>Non-Campus </a:t>
            </a:r>
          </a:p>
          <a:p>
            <a:pPr lvl="1"/>
            <a:r>
              <a:rPr lang="en-US" sz="1200" dirty="0"/>
              <a:t>Physical Education Classes (Gold’s Gym, bowling)</a:t>
            </a:r>
          </a:p>
          <a:p>
            <a:pPr lvl="1"/>
            <a:r>
              <a:rPr lang="en-US" sz="1200" dirty="0"/>
              <a:t>Early Childhood classes </a:t>
            </a:r>
          </a:p>
          <a:p>
            <a:pPr lvl="1"/>
            <a:r>
              <a:rPr lang="en-US" sz="1200" dirty="0"/>
              <a:t>Parks and Recreation Classes </a:t>
            </a:r>
          </a:p>
          <a:p>
            <a:pPr lvl="1"/>
            <a:r>
              <a:rPr lang="en-US" sz="1200" dirty="0"/>
              <a:t>Intramural Athletics (practice, games, tournaments) </a:t>
            </a:r>
          </a:p>
          <a:p>
            <a:pPr lvl="1"/>
            <a:r>
              <a:rPr lang="en-US" sz="1200" dirty="0"/>
              <a:t>Student Services Activities (conferences) </a:t>
            </a:r>
          </a:p>
          <a:p>
            <a:pPr lvl="1"/>
            <a:r>
              <a:rPr lang="en-US" sz="1200" dirty="0"/>
              <a:t>Study Abroad Trips (South Korea)</a:t>
            </a:r>
          </a:p>
          <a:p>
            <a:pPr lvl="1"/>
            <a:r>
              <a:rPr lang="en-US" sz="1200" dirty="0"/>
              <a:t>Workforce Development non-credit </a:t>
            </a:r>
          </a:p>
          <a:p>
            <a:pPr lvl="1"/>
            <a:r>
              <a:rPr lang="en-US" sz="1200" dirty="0"/>
              <a:t>Misc. Biology classes, geology classes  (trips to MT, WY)</a:t>
            </a:r>
          </a:p>
          <a:p>
            <a:pPr lvl="1"/>
            <a:r>
              <a:rPr lang="en-US" sz="1200" dirty="0"/>
              <a:t>Global Studies/ International Students (apartments)</a:t>
            </a:r>
          </a:p>
          <a:p>
            <a:pPr lvl="1"/>
            <a:r>
              <a:rPr lang="en-US" sz="1200" dirty="0"/>
              <a:t>Music Classes (local church's)</a:t>
            </a:r>
          </a:p>
          <a:p>
            <a:pPr lvl="1"/>
            <a:r>
              <a:rPr lang="en-US" sz="1200" dirty="0" err="1"/>
              <a:t>CCIP</a:t>
            </a:r>
            <a:r>
              <a:rPr lang="en-US" sz="1200" dirty="0"/>
              <a:t> Student Housing – Non-Campus locations</a:t>
            </a:r>
          </a:p>
          <a:p>
            <a:pPr lvl="2"/>
            <a:endParaRPr lang="en-US" sz="1100" dirty="0"/>
          </a:p>
        </p:txBody>
      </p:sp>
      <p:sp>
        <p:nvSpPr>
          <p:cNvPr id="3" name="TextBox 2"/>
          <p:cNvSpPr txBox="1"/>
          <p:nvPr/>
        </p:nvSpPr>
        <p:spPr>
          <a:xfrm>
            <a:off x="5440101" y="4305782"/>
            <a:ext cx="5913699" cy="646331"/>
          </a:xfrm>
          <a:prstGeom prst="rect">
            <a:avLst/>
          </a:prstGeom>
          <a:noFill/>
        </p:spPr>
        <p:txBody>
          <a:bodyPr wrap="square" rtlCol="0">
            <a:spAutoFit/>
          </a:bodyPr>
          <a:lstStyle/>
          <a:p>
            <a:r>
              <a:rPr lang="en-US" dirty="0"/>
              <a:t>The following link will bring you to the NOVA Locations webpage: </a:t>
            </a:r>
            <a:r>
              <a:rPr lang="en-US" dirty="0">
                <a:hlinkClick r:id="rId3"/>
              </a:rPr>
              <a:t>https://</a:t>
            </a:r>
            <a:r>
              <a:rPr lang="en-US" dirty="0" err="1">
                <a:hlinkClick r:id="rId3"/>
              </a:rPr>
              <a:t>www.nvcc.edu</a:t>
            </a:r>
            <a:r>
              <a:rPr lang="en-US" dirty="0">
                <a:hlinkClick r:id="rId3"/>
              </a:rPr>
              <a:t>/about/locations/</a:t>
            </a:r>
            <a:r>
              <a:rPr lang="en-US" dirty="0" err="1">
                <a:hlinkClick r:id="rId3"/>
              </a:rPr>
              <a:t>index.html</a:t>
            </a:r>
            <a:r>
              <a:rPr lang="en-US" dirty="0"/>
              <a:t> </a:t>
            </a:r>
          </a:p>
        </p:txBody>
      </p:sp>
    </p:spTree>
    <p:extLst>
      <p:ext uri="{BB962C8B-B14F-4D97-AF65-F5344CB8AC3E}">
        <p14:creationId xmlns:p14="http://schemas.microsoft.com/office/powerpoint/2010/main" val="47290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Reporting 	</a:t>
            </a:r>
          </a:p>
        </p:txBody>
      </p:sp>
      <p:sp>
        <p:nvSpPr>
          <p:cNvPr id="3" name="Content Placeholder 2"/>
          <p:cNvSpPr>
            <a:spLocks noGrp="1"/>
          </p:cNvSpPr>
          <p:nvPr>
            <p:ph idx="1"/>
          </p:nvPr>
        </p:nvSpPr>
        <p:spPr/>
        <p:txBody>
          <a:bodyPr>
            <a:normAutofit fontScale="92500" lnSpcReduction="10000"/>
          </a:bodyPr>
          <a:lstStyle/>
          <a:p>
            <a:r>
              <a:rPr lang="en-US" dirty="0"/>
              <a:t>In determining whether a crime should be included in the annual crime report, institutions should ask the following three questions?</a:t>
            </a:r>
          </a:p>
          <a:p>
            <a:endParaRPr lang="en-US" dirty="0"/>
          </a:p>
          <a:p>
            <a:pPr lvl="1"/>
            <a:r>
              <a:rPr lang="en-US" dirty="0"/>
              <a:t>Was the crime reported to a Campus Security Authority (CSA)?</a:t>
            </a:r>
          </a:p>
          <a:p>
            <a:pPr lvl="1"/>
            <a:r>
              <a:rPr lang="en-US" dirty="0"/>
              <a:t>Does the information contain information about a criminal offenses?</a:t>
            </a:r>
          </a:p>
          <a:p>
            <a:pPr lvl="1"/>
            <a:r>
              <a:rPr lang="en-US" dirty="0"/>
              <a:t>Did the crime occur in a Clery reportable geographic area? </a:t>
            </a:r>
          </a:p>
          <a:p>
            <a:pPr lvl="1"/>
            <a:endParaRPr lang="en-US" dirty="0"/>
          </a:p>
          <a:p>
            <a:pPr lvl="1"/>
            <a:endParaRPr lang="en-US" dirty="0"/>
          </a:p>
          <a:p>
            <a:r>
              <a:rPr lang="en-US" dirty="0"/>
              <a:t>Note</a:t>
            </a:r>
          </a:p>
          <a:p>
            <a:pPr lvl="1"/>
            <a:r>
              <a:rPr lang="en-US" dirty="0"/>
              <a:t>All crimes are included within the NOVA Daily Crime Log</a:t>
            </a:r>
          </a:p>
          <a:p>
            <a:pPr lvl="1"/>
            <a:r>
              <a:rPr lang="en-US" dirty="0"/>
              <a:t>Only certain crimes are included within NOVA’s Annual Security Report (ASR)  </a:t>
            </a:r>
          </a:p>
          <a:p>
            <a:pPr lvl="2"/>
            <a:r>
              <a:rPr lang="en-US" dirty="0"/>
              <a:t>Both can be reviewed via the NOVA College Police Clery Compliance webpage</a:t>
            </a:r>
          </a:p>
        </p:txBody>
      </p:sp>
    </p:spTree>
    <p:extLst>
      <p:ext uri="{BB962C8B-B14F-4D97-AF65-F5344CB8AC3E}">
        <p14:creationId xmlns:p14="http://schemas.microsoft.com/office/powerpoint/2010/main" val="338787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stCxn id="8" idx="1"/>
            <a:endCxn id="9" idx="1"/>
          </p:cNvCxnSpPr>
          <p:nvPr/>
        </p:nvCxnSpPr>
        <p:spPr>
          <a:xfrm flipH="1" flipV="1">
            <a:off x="6993949" y="2595156"/>
            <a:ext cx="2360399" cy="1470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1"/>
            <a:endCxn id="10" idx="1"/>
          </p:cNvCxnSpPr>
          <p:nvPr/>
        </p:nvCxnSpPr>
        <p:spPr>
          <a:xfrm flipH="1" flipV="1">
            <a:off x="6993947" y="3895915"/>
            <a:ext cx="2360401" cy="170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11" idx="1"/>
          </p:cNvCxnSpPr>
          <p:nvPr/>
        </p:nvCxnSpPr>
        <p:spPr>
          <a:xfrm flipH="1">
            <a:off x="6993948" y="4066085"/>
            <a:ext cx="2360400" cy="788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1"/>
            <a:endCxn id="12" idx="1"/>
          </p:cNvCxnSpPr>
          <p:nvPr/>
        </p:nvCxnSpPr>
        <p:spPr>
          <a:xfrm flipH="1">
            <a:off x="6993947" y="4066085"/>
            <a:ext cx="2360401" cy="1531773"/>
          </a:xfrm>
          <a:prstGeom prst="line">
            <a:avLst/>
          </a:prstGeom>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rot="10800000">
            <a:off x="6285611" y="2379012"/>
            <a:ext cx="708338" cy="43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6285609" y="3679771"/>
            <a:ext cx="708338" cy="43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6285610" y="4638814"/>
            <a:ext cx="708338" cy="43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6285609" y="5381714"/>
            <a:ext cx="708338" cy="43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412449" y="1492212"/>
            <a:ext cx="8596668" cy="52607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Crime statistics include </a:t>
            </a:r>
            <a:r>
              <a:rPr lang="en-US" b="1" u="sng" dirty="0"/>
              <a:t>all reported </a:t>
            </a:r>
            <a:r>
              <a:rPr lang="en-US" dirty="0"/>
              <a:t>offenses</a:t>
            </a:r>
          </a:p>
          <a:p>
            <a:r>
              <a:rPr lang="en-US" dirty="0"/>
              <a:t>Four Categories </a:t>
            </a:r>
          </a:p>
          <a:p>
            <a:pPr lvl="1"/>
            <a:r>
              <a:rPr lang="en-US" dirty="0"/>
              <a:t>Criminal Offenses </a:t>
            </a:r>
          </a:p>
          <a:p>
            <a:pPr lvl="2"/>
            <a:r>
              <a:rPr lang="en-US" dirty="0"/>
              <a:t>Homicide Non-negligence Manslaughter</a:t>
            </a:r>
          </a:p>
          <a:p>
            <a:pPr lvl="2"/>
            <a:r>
              <a:rPr lang="en-US" dirty="0"/>
              <a:t>Rape, Fondling, Incest, &amp; Statutory Rape</a:t>
            </a:r>
          </a:p>
          <a:p>
            <a:pPr lvl="2"/>
            <a:r>
              <a:rPr lang="en-US" dirty="0"/>
              <a:t>Robbery, Aggravated Assault, Burglary, Motor Vehicle Theft, &amp; Arson</a:t>
            </a:r>
          </a:p>
          <a:p>
            <a:pPr lvl="1"/>
            <a:r>
              <a:rPr lang="en-US" dirty="0"/>
              <a:t>Hate Crimes </a:t>
            </a:r>
          </a:p>
          <a:p>
            <a:pPr lvl="2"/>
            <a:r>
              <a:rPr lang="en-US" dirty="0"/>
              <a:t>Any above and below and Larceny-Theft, Simple Assault, Intimidation, Destruction/Damage/Vandalism of Property motivated by BIAS</a:t>
            </a:r>
          </a:p>
          <a:p>
            <a:pPr lvl="1"/>
            <a:r>
              <a:rPr lang="en-US" dirty="0"/>
              <a:t>VAWA Offense</a:t>
            </a:r>
          </a:p>
          <a:p>
            <a:pPr lvl="2"/>
            <a:r>
              <a:rPr lang="en-US" dirty="0"/>
              <a:t>Domestic Violence, Dating Violence, Stalking </a:t>
            </a:r>
          </a:p>
          <a:p>
            <a:pPr lvl="1"/>
            <a:r>
              <a:rPr lang="en-US" dirty="0"/>
              <a:t>Arrest &amp; Referrals for Disciplinary Action</a:t>
            </a:r>
          </a:p>
          <a:p>
            <a:pPr lvl="2"/>
            <a:r>
              <a:rPr lang="en-US" dirty="0"/>
              <a:t>Weapons – Carrying, Possessing </a:t>
            </a:r>
          </a:p>
          <a:p>
            <a:pPr lvl="2"/>
            <a:r>
              <a:rPr lang="en-US" dirty="0"/>
              <a:t>Drug Abuse Violations </a:t>
            </a:r>
          </a:p>
          <a:p>
            <a:pPr lvl="2"/>
            <a:r>
              <a:rPr lang="en-US" dirty="0"/>
              <a:t>Liquor Law Violations (Does Not Include Drunk In Public)</a:t>
            </a:r>
          </a:p>
        </p:txBody>
      </p:sp>
      <p:sp>
        <p:nvSpPr>
          <p:cNvPr id="8" name="TextBox 7"/>
          <p:cNvSpPr txBox="1"/>
          <p:nvPr/>
        </p:nvSpPr>
        <p:spPr>
          <a:xfrm>
            <a:off x="9354348" y="1942426"/>
            <a:ext cx="2060620" cy="4247317"/>
          </a:xfrm>
          <a:prstGeom prst="rect">
            <a:avLst/>
          </a:prstGeom>
          <a:noFill/>
        </p:spPr>
        <p:txBody>
          <a:bodyPr wrap="square" rtlCol="0">
            <a:spAutoFit/>
          </a:bodyPr>
          <a:lstStyle/>
          <a:p>
            <a:r>
              <a:rPr lang="en-US" dirty="0"/>
              <a:t>Statistics must be disclosed separately for each of these four general categories. When an incident meets definitions in more than one of these categories it must be reported in each category. Therefore one incident may have multiple associated statistics </a:t>
            </a:r>
          </a:p>
        </p:txBody>
      </p:sp>
      <p:sp>
        <p:nvSpPr>
          <p:cNvPr id="2" name="Title 1"/>
          <p:cNvSpPr>
            <a:spLocks noGrp="1"/>
          </p:cNvSpPr>
          <p:nvPr>
            <p:ph type="title"/>
          </p:nvPr>
        </p:nvSpPr>
        <p:spPr>
          <a:xfrm>
            <a:off x="635000" y="223202"/>
            <a:ext cx="11125200" cy="1325563"/>
          </a:xfrm>
        </p:spPr>
        <p:txBody>
          <a:bodyPr>
            <a:normAutofit/>
          </a:bodyPr>
          <a:lstStyle/>
          <a:p>
            <a:r>
              <a:rPr lang="en-US" sz="3600" dirty="0"/>
              <a:t>ASR Reportable Clery Crimes and Offenses </a:t>
            </a:r>
          </a:p>
        </p:txBody>
      </p:sp>
    </p:spTree>
    <p:extLst>
      <p:ext uri="{BB962C8B-B14F-4D97-AF65-F5344CB8AC3E}">
        <p14:creationId xmlns:p14="http://schemas.microsoft.com/office/powerpoint/2010/main" val="320714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Weapons Policy: 108</a:t>
            </a:r>
          </a:p>
        </p:txBody>
      </p:sp>
      <p:sp>
        <p:nvSpPr>
          <p:cNvPr id="4" name="Content Placeholder 2"/>
          <p:cNvSpPr>
            <a:spLocks noGrp="1"/>
          </p:cNvSpPr>
          <p:nvPr>
            <p:ph idx="1"/>
          </p:nvPr>
        </p:nvSpPr>
        <p:spPr/>
        <p:txBody>
          <a:bodyPr>
            <a:normAutofit lnSpcReduction="10000"/>
          </a:bodyPr>
          <a:lstStyle/>
          <a:p>
            <a:r>
              <a:rPr lang="en-US" sz="2400" dirty="0"/>
              <a:t>Highlights</a:t>
            </a:r>
          </a:p>
          <a:p>
            <a:pPr lvl="1"/>
            <a:r>
              <a:rPr lang="en-US" sz="2400" dirty="0"/>
              <a:t>Defines College property and weapons </a:t>
            </a:r>
          </a:p>
          <a:p>
            <a:pPr lvl="1"/>
            <a:r>
              <a:rPr lang="en-US" dirty="0"/>
              <a:t>Does not restrict the possession of pepper spray on campus</a:t>
            </a:r>
            <a:endParaRPr lang="en-US" sz="2400" dirty="0"/>
          </a:p>
          <a:p>
            <a:pPr lvl="1"/>
            <a:r>
              <a:rPr lang="en-US" sz="2400" dirty="0"/>
              <a:t>Explains that possession or carrying of any weapon by any person on college property in academic buildings, administrative buildings, student centers, child care centers, dining facilities is prohibited unless you fall under an exception</a:t>
            </a:r>
          </a:p>
          <a:p>
            <a:pPr lvl="2"/>
            <a:r>
              <a:rPr lang="en-US" dirty="0"/>
              <a:t>Exceptions </a:t>
            </a:r>
          </a:p>
          <a:p>
            <a:pPr lvl="3"/>
            <a:r>
              <a:rPr lang="en-US" sz="2400" dirty="0"/>
              <a:t>Current sworn and certified local, state, or federal law enforcement officer </a:t>
            </a:r>
          </a:p>
          <a:p>
            <a:pPr lvl="2"/>
            <a:r>
              <a:rPr lang="en-US" sz="2600" dirty="0"/>
              <a:t>The following link will bring you to the most current NOVA Policy Page: </a:t>
            </a:r>
            <a:r>
              <a:rPr lang="en-US" sz="2600" dirty="0">
                <a:hlinkClick r:id="rId3"/>
              </a:rPr>
              <a:t>https://</a:t>
            </a:r>
            <a:r>
              <a:rPr lang="en-US" sz="2600" dirty="0" err="1">
                <a:hlinkClick r:id="rId3"/>
              </a:rPr>
              <a:t>www.nvcc.edu</a:t>
            </a:r>
            <a:r>
              <a:rPr lang="en-US" sz="2600" dirty="0">
                <a:hlinkClick r:id="rId3"/>
              </a:rPr>
              <a:t>/policies/</a:t>
            </a:r>
            <a:r>
              <a:rPr lang="en-US" sz="2600" dirty="0" err="1">
                <a:hlinkClick r:id="rId3"/>
              </a:rPr>
              <a:t>Default.aspx?cat</a:t>
            </a:r>
            <a:r>
              <a:rPr lang="en-US" sz="2600" dirty="0">
                <a:hlinkClick r:id="rId3"/>
              </a:rPr>
              <a:t>=General</a:t>
            </a:r>
            <a:r>
              <a:rPr lang="en-US" sz="2600" dirty="0"/>
              <a:t> </a:t>
            </a:r>
            <a:endParaRPr lang="en-US" sz="2400" dirty="0"/>
          </a:p>
        </p:txBody>
      </p:sp>
    </p:spTree>
    <p:extLst>
      <p:ext uri="{BB962C8B-B14F-4D97-AF65-F5344CB8AC3E}">
        <p14:creationId xmlns:p14="http://schemas.microsoft.com/office/powerpoint/2010/main" val="391646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Classification Questions </a:t>
            </a:r>
          </a:p>
        </p:txBody>
      </p:sp>
      <p:sp>
        <p:nvSpPr>
          <p:cNvPr id="3" name="Content Placeholder 2"/>
          <p:cNvSpPr>
            <a:spLocks noGrp="1"/>
          </p:cNvSpPr>
          <p:nvPr>
            <p:ph idx="1"/>
          </p:nvPr>
        </p:nvSpPr>
        <p:spPr/>
        <p:txBody>
          <a:bodyPr/>
          <a:lstStyle/>
          <a:p>
            <a:r>
              <a:rPr lang="en-US" dirty="0"/>
              <a:t>Individual crime classifications as well as examples can be found on the NOVA College Police Clery Compliance webpage at the following link: </a:t>
            </a:r>
            <a:r>
              <a:rPr lang="en-US" dirty="0">
                <a:hlinkClick r:id="rId2"/>
              </a:rPr>
              <a:t>https://</a:t>
            </a:r>
            <a:r>
              <a:rPr lang="en-US" dirty="0" err="1">
                <a:hlinkClick r:id="rId2"/>
              </a:rPr>
              <a:t>www.nvcc.edu</a:t>
            </a:r>
            <a:r>
              <a:rPr lang="en-US" dirty="0">
                <a:hlinkClick r:id="rId2"/>
              </a:rPr>
              <a:t>/student-life/college-safety/police/</a:t>
            </a:r>
            <a:r>
              <a:rPr lang="en-US" dirty="0" err="1">
                <a:hlinkClick r:id="rId2"/>
              </a:rPr>
              <a:t>clery</a:t>
            </a:r>
            <a:r>
              <a:rPr lang="en-US" dirty="0">
                <a:hlinkClick r:id="rId2"/>
              </a:rPr>
              <a:t>-act/</a:t>
            </a:r>
            <a:r>
              <a:rPr lang="en-US" dirty="0" err="1">
                <a:hlinkClick r:id="rId2"/>
              </a:rPr>
              <a:t>definition.html</a:t>
            </a:r>
            <a:r>
              <a:rPr lang="en-US" dirty="0"/>
              <a:t> </a:t>
            </a:r>
          </a:p>
          <a:p>
            <a:endParaRPr lang="en-US" dirty="0"/>
          </a:p>
          <a:p>
            <a:r>
              <a:rPr lang="en-US" dirty="0"/>
              <a:t>You can also speak to any NOVA officer in person, or call 703-764-5000 to speak with an officer who would be able to assist you in determining how an incident should be classified</a:t>
            </a:r>
          </a:p>
        </p:txBody>
      </p:sp>
    </p:spTree>
    <p:extLst>
      <p:ext uri="{BB962C8B-B14F-4D97-AF65-F5344CB8AC3E}">
        <p14:creationId xmlns:p14="http://schemas.microsoft.com/office/powerpoint/2010/main" val="392002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88925"/>
            <a:ext cx="10515600" cy="1325563"/>
          </a:xfrm>
        </p:spPr>
        <p:txBody>
          <a:bodyPr/>
          <a:lstStyle/>
          <a:p>
            <a:r>
              <a:rPr lang="en-US" dirty="0"/>
              <a:t>NOVA’s Emergency Notifications</a:t>
            </a:r>
          </a:p>
        </p:txBody>
      </p:sp>
      <p:sp>
        <p:nvSpPr>
          <p:cNvPr id="3" name="Content Placeholder 2"/>
          <p:cNvSpPr>
            <a:spLocks noGrp="1"/>
          </p:cNvSpPr>
          <p:nvPr>
            <p:ph idx="1"/>
          </p:nvPr>
        </p:nvSpPr>
        <p:spPr>
          <a:xfrm>
            <a:off x="317500" y="1447800"/>
            <a:ext cx="11366500" cy="5232400"/>
          </a:xfrm>
        </p:spPr>
        <p:txBody>
          <a:bodyPr>
            <a:normAutofit lnSpcReduction="10000"/>
          </a:bodyPr>
          <a:lstStyle/>
          <a:p>
            <a:r>
              <a:rPr lang="en-US" dirty="0"/>
              <a:t>Under the </a:t>
            </a:r>
            <a:r>
              <a:rPr lang="en-US" i="1" dirty="0"/>
              <a:t>Clery Act</a:t>
            </a:r>
            <a:r>
              <a:rPr lang="en-US" dirty="0"/>
              <a:t>, every institution is required to immediately notify the campus community upon confirmation of a significant emergency or dangerous situation occurring on the campus that involves an immediate threat to the health or safety of students or employees. </a:t>
            </a:r>
          </a:p>
          <a:p>
            <a:pPr lvl="1"/>
            <a:r>
              <a:rPr lang="en-US" dirty="0"/>
              <a:t>An </a:t>
            </a:r>
            <a:r>
              <a:rPr lang="en-US" b="1" dirty="0"/>
              <a:t>“immediate” threat </a:t>
            </a:r>
            <a:r>
              <a:rPr lang="en-US" dirty="0"/>
              <a:t>as used here includes an imminent or impending threat, such as an approaching forest fire, or a fire currently raging in one of your buildings. </a:t>
            </a:r>
          </a:p>
          <a:p>
            <a:pPr lvl="1"/>
            <a:r>
              <a:rPr lang="en-US" dirty="0"/>
              <a:t>Inherent in this requirement is a statement that your institution </a:t>
            </a:r>
            <a:r>
              <a:rPr lang="en-US" b="1" u="sng" dirty="0"/>
              <a:t>will</a:t>
            </a:r>
            <a:r>
              <a:rPr lang="en-US" b="1" dirty="0"/>
              <a:t> </a:t>
            </a:r>
            <a:r>
              <a:rPr lang="en-US" dirty="0"/>
              <a:t>immediately notify the campus community upon confirmation of an emergency or dangerous situation. </a:t>
            </a:r>
          </a:p>
          <a:p>
            <a:pPr lvl="1"/>
            <a:r>
              <a:rPr lang="en-US" b="1" dirty="0"/>
              <a:t>Confirmation </a:t>
            </a:r>
            <a:r>
              <a:rPr lang="en-US" dirty="0"/>
              <a:t>means that an institution official (or officials) has verified that a legitimate emergency or dangerous situation exists. Confirmation doesn’t necessarily mean that all of the pertinent details are known or even available. </a:t>
            </a:r>
          </a:p>
          <a:p>
            <a:r>
              <a:rPr lang="en-US" b="1" u="sng" dirty="0"/>
              <a:t>This requirement does </a:t>
            </a:r>
            <a:r>
              <a:rPr lang="en-US" b="1" u="sng" dirty="0">
                <a:solidFill>
                  <a:srgbClr val="FF0000"/>
                </a:solidFill>
              </a:rPr>
              <a:t>not</a:t>
            </a:r>
            <a:r>
              <a:rPr lang="en-US" b="1" u="sng" dirty="0"/>
              <a:t> apply to emergency situations in or on non-campus buildings or property. </a:t>
            </a:r>
          </a:p>
          <a:p>
            <a:endParaRPr lang="en-US" dirty="0"/>
          </a:p>
          <a:p>
            <a:endParaRPr lang="en-US" dirty="0"/>
          </a:p>
        </p:txBody>
      </p:sp>
    </p:spTree>
    <p:extLst>
      <p:ext uri="{BB962C8B-B14F-4D97-AF65-F5344CB8AC3E}">
        <p14:creationId xmlns:p14="http://schemas.microsoft.com/office/powerpoint/2010/main" val="356630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8900" y="4800600"/>
            <a:ext cx="3340100" cy="923330"/>
          </a:xfrm>
          <a:prstGeom prst="rect">
            <a:avLst/>
          </a:prstGeom>
          <a:noFill/>
        </p:spPr>
        <p:txBody>
          <a:bodyPr wrap="square" rtlCol="0">
            <a:spAutoFit/>
          </a:bodyPr>
          <a:lstStyle/>
          <a:p>
            <a:r>
              <a:rPr lang="en-US" b="1" dirty="0">
                <a:solidFill>
                  <a:srgbClr val="FF0000"/>
                </a:solidFill>
              </a:rPr>
              <a:t>****Let the NOVA Police know immediately about any of the listed examples – 703-764-5000</a:t>
            </a:r>
          </a:p>
        </p:txBody>
      </p:sp>
      <p:sp>
        <p:nvSpPr>
          <p:cNvPr id="3" name="Content Placeholder 2"/>
          <p:cNvSpPr>
            <a:spLocks noGrp="1"/>
          </p:cNvSpPr>
          <p:nvPr>
            <p:ph idx="1"/>
          </p:nvPr>
        </p:nvSpPr>
        <p:spPr>
          <a:xfrm>
            <a:off x="482600" y="1690688"/>
            <a:ext cx="11125200" cy="4875211"/>
          </a:xfrm>
        </p:spPr>
        <p:txBody>
          <a:bodyPr>
            <a:normAutofit fontScale="92500" lnSpcReduction="10000"/>
          </a:bodyPr>
          <a:lstStyle/>
          <a:p>
            <a:r>
              <a:rPr lang="en-US" dirty="0"/>
              <a:t>The clock starts ticking when </a:t>
            </a:r>
            <a:r>
              <a:rPr lang="en-US" b="1" u="sng" dirty="0">
                <a:solidFill>
                  <a:srgbClr val="FF0000"/>
                </a:solidFill>
              </a:rPr>
              <a:t>you </a:t>
            </a:r>
            <a:r>
              <a:rPr lang="en-US" dirty="0"/>
              <a:t>as the CSA are made aware of or become aware of a situation that would require NOVA to issue an Emergency Notification</a:t>
            </a:r>
          </a:p>
          <a:p>
            <a:endParaRPr lang="en-US" dirty="0"/>
          </a:p>
          <a:p>
            <a:pPr lvl="1"/>
            <a:r>
              <a:rPr lang="en-US" dirty="0"/>
              <a:t>examples of significant emergencies or dangerous situations are </a:t>
            </a:r>
          </a:p>
          <a:p>
            <a:pPr lvl="2"/>
            <a:r>
              <a:rPr lang="en-US" dirty="0"/>
              <a:t>outbreak of meningitis, norovirus or other serious illness; </a:t>
            </a:r>
          </a:p>
          <a:p>
            <a:pPr lvl="2"/>
            <a:r>
              <a:rPr lang="en-US" dirty="0"/>
              <a:t>approaching tornado, hurricane or other extreme weather conditions; </a:t>
            </a:r>
          </a:p>
          <a:p>
            <a:pPr lvl="2"/>
            <a:r>
              <a:rPr lang="en-US" dirty="0"/>
              <a:t>earthquake; </a:t>
            </a:r>
          </a:p>
          <a:p>
            <a:pPr lvl="2"/>
            <a:r>
              <a:rPr lang="en-US" dirty="0"/>
              <a:t>gas leak; </a:t>
            </a:r>
          </a:p>
          <a:p>
            <a:pPr lvl="2"/>
            <a:r>
              <a:rPr lang="en-US" dirty="0"/>
              <a:t>terrorist incident; </a:t>
            </a:r>
          </a:p>
          <a:p>
            <a:pPr lvl="2"/>
            <a:r>
              <a:rPr lang="en-US" dirty="0"/>
              <a:t>armed intruder; </a:t>
            </a:r>
          </a:p>
          <a:p>
            <a:pPr lvl="2"/>
            <a:r>
              <a:rPr lang="en-US" dirty="0"/>
              <a:t>bomb threat; </a:t>
            </a:r>
          </a:p>
          <a:p>
            <a:pPr lvl="2"/>
            <a:r>
              <a:rPr lang="en-US" dirty="0"/>
              <a:t>civil unrest or rioting; </a:t>
            </a:r>
          </a:p>
          <a:p>
            <a:pPr lvl="2"/>
            <a:r>
              <a:rPr lang="en-US" dirty="0"/>
              <a:t>explosion; and </a:t>
            </a:r>
          </a:p>
          <a:p>
            <a:pPr lvl="2"/>
            <a:r>
              <a:rPr lang="en-US" dirty="0"/>
              <a:t>nearby chemical or hazardous waste spill; </a:t>
            </a:r>
          </a:p>
          <a:p>
            <a:pPr lvl="1"/>
            <a:endParaRPr lang="en-US" dirty="0"/>
          </a:p>
        </p:txBody>
      </p:sp>
      <p:sp>
        <p:nvSpPr>
          <p:cNvPr id="2" name="Title 1"/>
          <p:cNvSpPr>
            <a:spLocks noGrp="1"/>
          </p:cNvSpPr>
          <p:nvPr>
            <p:ph type="title"/>
          </p:nvPr>
        </p:nvSpPr>
        <p:spPr/>
        <p:txBody>
          <a:bodyPr/>
          <a:lstStyle/>
          <a:p>
            <a:r>
              <a:rPr lang="en-US" dirty="0"/>
              <a:t>Emergency Notifications 	</a:t>
            </a:r>
          </a:p>
        </p:txBody>
      </p:sp>
    </p:spTree>
    <p:extLst>
      <p:ext uri="{BB962C8B-B14F-4D97-AF65-F5344CB8AC3E}">
        <p14:creationId xmlns:p14="http://schemas.microsoft.com/office/powerpoint/2010/main" val="130744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Clery Law </a:t>
            </a:r>
          </a:p>
        </p:txBody>
      </p:sp>
      <p:sp>
        <p:nvSpPr>
          <p:cNvPr id="3" name="Content Placeholder 2"/>
          <p:cNvSpPr>
            <a:spLocks noGrp="1"/>
          </p:cNvSpPr>
          <p:nvPr>
            <p:ph idx="1"/>
          </p:nvPr>
        </p:nvSpPr>
        <p:spPr>
          <a:xfrm>
            <a:off x="979100" y="1389888"/>
            <a:ext cx="10233800" cy="5175504"/>
          </a:xfrm>
        </p:spPr>
        <p:txBody>
          <a:bodyPr>
            <a:normAutofit fontScale="70000" lnSpcReduction="20000"/>
          </a:bodyPr>
          <a:lstStyle/>
          <a:p>
            <a:r>
              <a:rPr lang="en-US" sz="2900" dirty="0"/>
              <a:t>Crime Awareness &amp; Campus Security Act (Clery Act) </a:t>
            </a:r>
          </a:p>
          <a:p>
            <a:pPr lvl="1"/>
            <a:r>
              <a:rPr lang="en-US" sz="2900" dirty="0"/>
              <a:t>Contained in section 485 of the Higher Education Act, codified at 20 U.S.C. § 1092.</a:t>
            </a:r>
          </a:p>
          <a:p>
            <a:r>
              <a:rPr lang="en-US" sz="2900" dirty="0"/>
              <a:t>Campus safety is a vital concern to NOVA. </a:t>
            </a:r>
          </a:p>
          <a:p>
            <a:pPr lvl="1"/>
            <a:r>
              <a:rPr lang="en-US" sz="2900" i="1" dirty="0"/>
              <a:t>1965 - Higher Education Act of 1965 (HEA) – Lyndon Johnson created financial assistance programs</a:t>
            </a:r>
            <a:endParaRPr lang="en-US" sz="2900" dirty="0"/>
          </a:p>
          <a:p>
            <a:pPr lvl="1"/>
            <a:r>
              <a:rPr lang="en-US" sz="2900" dirty="0"/>
              <a:t>1990- Congress enacted the </a:t>
            </a:r>
            <a:r>
              <a:rPr lang="en-US" sz="2900" i="1" dirty="0"/>
              <a:t>Crime Awareness and Campus Security Act of 1990</a:t>
            </a:r>
            <a:r>
              <a:rPr lang="en-US" sz="2900" dirty="0"/>
              <a:t> (Title II of Public Law 101-542), which amended the </a:t>
            </a:r>
            <a:r>
              <a:rPr lang="en-US" sz="2900" i="1" dirty="0"/>
              <a:t>Higher Education Act of 1965 (HEA)</a:t>
            </a:r>
            <a:r>
              <a:rPr lang="en-US" sz="2900" dirty="0"/>
              <a:t>. </a:t>
            </a:r>
          </a:p>
          <a:p>
            <a:pPr lvl="2"/>
            <a:r>
              <a:rPr lang="en-US" sz="2600" dirty="0"/>
              <a:t>Act requires all postsecondary institutions participating in </a:t>
            </a:r>
            <a:r>
              <a:rPr lang="en-US" sz="2600" i="1" dirty="0"/>
              <a:t>HEA’s</a:t>
            </a:r>
            <a:r>
              <a:rPr lang="en-US" sz="2600" dirty="0"/>
              <a:t> Title IV student financial assistance programs to disclose campus crime statistics and security information. </a:t>
            </a:r>
            <a:r>
              <a:rPr lang="en-US" sz="2900" dirty="0"/>
              <a:t>Several Amendments have since been made- 1992, 1998, and 2000</a:t>
            </a:r>
          </a:p>
          <a:p>
            <a:pPr lvl="1"/>
            <a:r>
              <a:rPr lang="en-US" sz="2900" dirty="0"/>
              <a:t>1998 - Amendments renamed the law the </a:t>
            </a:r>
            <a:r>
              <a:rPr lang="en-US" sz="2900" i="1" dirty="0"/>
              <a:t>Jeanne Clery Disclosure of Campus Security Policy and Campus Crime Statistics Act</a:t>
            </a:r>
            <a:r>
              <a:rPr lang="en-US" sz="2900" dirty="0"/>
              <a:t> in memory of a student who was slain in her dorm room in 1986. It is generally referred to as the </a:t>
            </a:r>
            <a:r>
              <a:rPr lang="en-US" sz="2900" i="1" dirty="0"/>
              <a:t>Clery Act</a:t>
            </a:r>
          </a:p>
          <a:p>
            <a:pPr lvl="1"/>
            <a:r>
              <a:rPr lang="en-US" sz="2900" i="1" dirty="0"/>
              <a:t>2008 – Higher Education Opportunity Act or HEOA (Public Law 110-315) reauthorized and expanded the HEA Act of 1965</a:t>
            </a:r>
          </a:p>
          <a:p>
            <a:pPr lvl="2"/>
            <a:r>
              <a:rPr lang="en-US" sz="2500" i="1" dirty="0"/>
              <a:t>HEOA</a:t>
            </a:r>
            <a:r>
              <a:rPr lang="en-US" sz="2500" dirty="0"/>
              <a:t> amended the </a:t>
            </a:r>
            <a:r>
              <a:rPr lang="en-US" sz="2500" i="1" dirty="0"/>
              <a:t>Clery Act</a:t>
            </a:r>
            <a:r>
              <a:rPr lang="en-US" sz="2500" dirty="0"/>
              <a:t> and created additional safety-and security-related requirements for institutions.</a:t>
            </a:r>
          </a:p>
          <a:p>
            <a:r>
              <a:rPr lang="en-US" dirty="0"/>
              <a:t>NOVA police and the Office of Emergency Preparedness and Safety work together to ensure compliance of the Clery Act for the safety of NOVA’s students, faculty and staff and community</a:t>
            </a:r>
          </a:p>
        </p:txBody>
      </p:sp>
    </p:spTree>
    <p:extLst>
      <p:ext uri="{BB962C8B-B14F-4D97-AF65-F5344CB8AC3E}">
        <p14:creationId xmlns:p14="http://schemas.microsoft.com/office/powerpoint/2010/main" val="133352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NOVA’s Crisis Communication Protocol</a:t>
            </a:r>
          </a:p>
        </p:txBody>
      </p:sp>
      <p:sp>
        <p:nvSpPr>
          <p:cNvPr id="3" name="Content Placeholder 2"/>
          <p:cNvSpPr>
            <a:spLocks noGrp="1"/>
          </p:cNvSpPr>
          <p:nvPr>
            <p:ph idx="1"/>
          </p:nvPr>
        </p:nvSpPr>
        <p:spPr>
          <a:xfrm>
            <a:off x="177800" y="1447800"/>
            <a:ext cx="11798300" cy="5156200"/>
          </a:xfrm>
        </p:spPr>
        <p:txBody>
          <a:bodyPr>
            <a:normAutofit fontScale="55000" lnSpcReduction="20000"/>
          </a:bodyPr>
          <a:lstStyle/>
          <a:p>
            <a:r>
              <a:rPr lang="en-US" dirty="0"/>
              <a:t>The Director of The Office of Emergency Management and Safety (OEMS) and the Chief of Police are responsible for all Emergency Notifications. </a:t>
            </a:r>
          </a:p>
          <a:p>
            <a:r>
              <a:rPr lang="en-US" dirty="0"/>
              <a:t>The below NOVA officials will have the authority to send or authorize NOVA Emergency Notifications and are considered “Responsible NOVA Authorities.”  At all times in this protocol, referenced positions at NOVA may be replaced by designees.</a:t>
            </a:r>
          </a:p>
          <a:p>
            <a:pPr lvl="1"/>
            <a:r>
              <a:rPr lang="en-US" dirty="0"/>
              <a:t>NOVA President</a:t>
            </a:r>
          </a:p>
          <a:p>
            <a:pPr lvl="1"/>
            <a:r>
              <a:rPr lang="en-US" dirty="0"/>
              <a:t>Campus Provost</a:t>
            </a:r>
          </a:p>
          <a:p>
            <a:pPr lvl="1"/>
            <a:r>
              <a:rPr lang="en-US" dirty="0"/>
              <a:t>Chief of Police</a:t>
            </a:r>
          </a:p>
          <a:p>
            <a:pPr lvl="1"/>
            <a:r>
              <a:rPr lang="en-US" dirty="0"/>
              <a:t>Director of Office of Emergency Management and Safety (OEMS)</a:t>
            </a:r>
          </a:p>
          <a:p>
            <a:pPr lvl="1"/>
            <a:r>
              <a:rPr lang="en-US" dirty="0"/>
              <a:t>Vice President of Finance and Administration</a:t>
            </a:r>
          </a:p>
          <a:p>
            <a:pPr lvl="1"/>
            <a:r>
              <a:rPr lang="en-US" dirty="0"/>
              <a:t>Vice President of Strategy, Research and Workforce Innovation</a:t>
            </a:r>
          </a:p>
          <a:p>
            <a:pPr lvl="1"/>
            <a:r>
              <a:rPr lang="en-US" dirty="0"/>
              <a:t>Vice President of Student Affairs</a:t>
            </a:r>
          </a:p>
          <a:p>
            <a:pPr lvl="1"/>
            <a:r>
              <a:rPr lang="en-US" dirty="0"/>
              <a:t>Vice President of Academic Affairs and Chief Academic Officer</a:t>
            </a:r>
          </a:p>
          <a:p>
            <a:pPr lvl="1"/>
            <a:r>
              <a:rPr lang="en-US" dirty="0"/>
              <a:t>Vice President of IET and College Computing</a:t>
            </a:r>
          </a:p>
          <a:p>
            <a:pPr lvl="1"/>
            <a:r>
              <a:rPr lang="en-US" dirty="0"/>
              <a:t>Police Dispatch (Can authorize and send severe weather alerts.  All other alerts must be authorized by another Responsible NOVA Authority before the alert is sent by a Dispatcher)</a:t>
            </a:r>
          </a:p>
          <a:p>
            <a:pPr marL="457200" lvl="1" indent="0">
              <a:buNone/>
            </a:pPr>
            <a:endParaRPr lang="en-US" dirty="0"/>
          </a:p>
          <a:p>
            <a:r>
              <a:rPr lang="en-US" dirty="0"/>
              <a:t>NOTE:  Executive NOVA Officials and </a:t>
            </a:r>
            <a:r>
              <a:rPr lang="en-US" b="1" u="sng" dirty="0">
                <a:solidFill>
                  <a:srgbClr val="FF0000"/>
                </a:solidFill>
              </a:rPr>
              <a:t>NOVA Police Officers who are directly involved with the emergency response for safety and security incidents are designated as “Responsible NOVA Authorities” for purposes of confirming that a legitimate emergency/dangerous situation exists or authorizing a NOVA Emergency Notification.  </a:t>
            </a:r>
            <a:r>
              <a:rPr lang="en-US" dirty="0"/>
              <a:t>They are limited to authorizing an initial alert in response to an incident or event within their direct area of responsibility and only in cases in which a delay could compromise the safety and security of NOVA.</a:t>
            </a:r>
          </a:p>
          <a:p>
            <a:r>
              <a:rPr lang="en-US" dirty="0"/>
              <a:t>The Crisis Communications Protocol can be viewed at the following link via NOVA’s OEMS page: </a:t>
            </a:r>
            <a:r>
              <a:rPr lang="en-US" dirty="0">
                <a:hlinkClick r:id="rId3"/>
              </a:rPr>
              <a:t>https://</a:t>
            </a:r>
            <a:r>
              <a:rPr lang="en-US" dirty="0" err="1">
                <a:hlinkClick r:id="rId3"/>
              </a:rPr>
              <a:t>www.nvcc.edu</a:t>
            </a:r>
            <a:r>
              <a:rPr lang="en-US" dirty="0">
                <a:hlinkClick r:id="rId3"/>
              </a:rPr>
              <a:t>/student-life/college-safety/emergency-preparedness/</a:t>
            </a:r>
            <a:r>
              <a:rPr lang="en-US" dirty="0" err="1">
                <a:hlinkClick r:id="rId3"/>
              </a:rPr>
              <a:t>campus.html</a:t>
            </a:r>
            <a:r>
              <a:rPr lang="en-US" dirty="0"/>
              <a:t> </a:t>
            </a:r>
          </a:p>
        </p:txBody>
      </p:sp>
    </p:spTree>
    <p:extLst>
      <p:ext uri="{BB962C8B-B14F-4D97-AF65-F5344CB8AC3E}">
        <p14:creationId xmlns:p14="http://schemas.microsoft.com/office/powerpoint/2010/main" val="38592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Timely Warnings</a:t>
            </a:r>
          </a:p>
        </p:txBody>
      </p:sp>
      <p:sp>
        <p:nvSpPr>
          <p:cNvPr id="3" name="Content Placeholder 2"/>
          <p:cNvSpPr>
            <a:spLocks noGrp="1"/>
          </p:cNvSpPr>
          <p:nvPr>
            <p:ph idx="1"/>
          </p:nvPr>
        </p:nvSpPr>
        <p:spPr>
          <a:xfrm>
            <a:off x="279400" y="1690688"/>
            <a:ext cx="11544300" cy="4684712"/>
          </a:xfrm>
        </p:spPr>
        <p:txBody>
          <a:bodyPr>
            <a:normAutofit fontScale="85000" lnSpcReduction="20000"/>
          </a:bodyPr>
          <a:lstStyle/>
          <a:p>
            <a:r>
              <a:rPr lang="en-US" dirty="0"/>
              <a:t>The </a:t>
            </a:r>
            <a:r>
              <a:rPr lang="en-US" i="1" dirty="0"/>
              <a:t>Clery Act </a:t>
            </a:r>
            <a:r>
              <a:rPr lang="en-US" dirty="0"/>
              <a:t>requires Colleges to alert the campus community to certain crimes in a manner that is </a:t>
            </a:r>
            <a:r>
              <a:rPr lang="en-US" b="1" dirty="0"/>
              <a:t>timely and will aid in the prevention of similar crimes</a:t>
            </a:r>
            <a:r>
              <a:rPr lang="en-US" dirty="0"/>
              <a:t>. Although the </a:t>
            </a:r>
            <a:r>
              <a:rPr lang="en-US" i="1" dirty="0"/>
              <a:t>Clery Act </a:t>
            </a:r>
            <a:r>
              <a:rPr lang="en-US" dirty="0"/>
              <a:t>doesn’t define “timely,” </a:t>
            </a:r>
            <a:r>
              <a:rPr lang="en-US" b="1" dirty="0"/>
              <a:t>the intent of a warning regarding a criminal incident(s) is to enable people to protect themselves. </a:t>
            </a:r>
            <a:r>
              <a:rPr lang="en-US" dirty="0"/>
              <a:t>This means that </a:t>
            </a:r>
            <a:r>
              <a:rPr lang="en-US" b="1" dirty="0"/>
              <a:t>a warning should be issued as soon as pertinent information is available. </a:t>
            </a:r>
          </a:p>
          <a:p>
            <a:r>
              <a:rPr lang="en-US" dirty="0"/>
              <a:t>This is critical; even if you don’t have all of the facts surrounding a criminal incident that represents a </a:t>
            </a:r>
            <a:r>
              <a:rPr lang="en-US" dirty="0">
                <a:solidFill>
                  <a:srgbClr val="FF0000"/>
                </a:solidFill>
              </a:rPr>
              <a:t>serious and continuing threat </a:t>
            </a:r>
            <a:r>
              <a:rPr lang="en-US" dirty="0"/>
              <a:t>to your students and employees you must issue a warning. </a:t>
            </a:r>
          </a:p>
          <a:p>
            <a:endParaRPr lang="en-US" dirty="0"/>
          </a:p>
          <a:p>
            <a:r>
              <a:rPr lang="en-US" b="1" dirty="0"/>
              <a:t>Crimes Subject to a Timely Warning </a:t>
            </a:r>
            <a:endParaRPr lang="en-US" dirty="0"/>
          </a:p>
          <a:p>
            <a:pPr lvl="1"/>
            <a:r>
              <a:rPr lang="en-US" dirty="0"/>
              <a:t>You must issue a timely warning for all </a:t>
            </a:r>
            <a:r>
              <a:rPr lang="en-US" i="1" dirty="0"/>
              <a:t>Clery Act </a:t>
            </a:r>
            <a:r>
              <a:rPr lang="en-US" dirty="0"/>
              <a:t>crimes that occur on your </a:t>
            </a:r>
            <a:r>
              <a:rPr lang="en-US" i="1" dirty="0"/>
              <a:t>Clery Act </a:t>
            </a:r>
            <a:r>
              <a:rPr lang="en-US" dirty="0"/>
              <a:t>geography that are reported to campus security authorities or local police agencies; </a:t>
            </a:r>
            <a:r>
              <a:rPr lang="en-US" b="1" u="sng" dirty="0">
                <a:solidFill>
                  <a:srgbClr val="FF0000"/>
                </a:solidFill>
              </a:rPr>
              <a:t>and </a:t>
            </a:r>
          </a:p>
          <a:p>
            <a:pPr lvl="1"/>
            <a:r>
              <a:rPr lang="en-US" dirty="0"/>
              <a:t>considered by the institution to represent a </a:t>
            </a:r>
            <a:r>
              <a:rPr lang="en-US" dirty="0">
                <a:solidFill>
                  <a:srgbClr val="FF0000"/>
                </a:solidFill>
              </a:rPr>
              <a:t>serious or continuing threat</a:t>
            </a:r>
            <a:r>
              <a:rPr lang="en-US" dirty="0"/>
              <a:t> to students and employees. </a:t>
            </a:r>
          </a:p>
          <a:p>
            <a:r>
              <a:rPr lang="en-US" dirty="0"/>
              <a:t>The requirement for timely warnings is not limited to violent crimes or crimes against persons. </a:t>
            </a:r>
          </a:p>
          <a:p>
            <a:endParaRPr lang="en-US" dirty="0"/>
          </a:p>
        </p:txBody>
      </p:sp>
    </p:spTree>
    <p:extLst>
      <p:ext uri="{BB962C8B-B14F-4D97-AF65-F5344CB8AC3E}">
        <p14:creationId xmlns:p14="http://schemas.microsoft.com/office/powerpoint/2010/main" val="318440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Timely Warnings </a:t>
            </a:r>
          </a:p>
        </p:txBody>
      </p:sp>
      <p:sp>
        <p:nvSpPr>
          <p:cNvPr id="3" name="Content Placeholder 2"/>
          <p:cNvSpPr>
            <a:spLocks noGrp="1"/>
          </p:cNvSpPr>
          <p:nvPr>
            <p:ph idx="1"/>
          </p:nvPr>
        </p:nvSpPr>
        <p:spPr>
          <a:xfrm>
            <a:off x="368300" y="1825624"/>
            <a:ext cx="11442700" cy="4841875"/>
          </a:xfrm>
        </p:spPr>
        <p:txBody>
          <a:bodyPr/>
          <a:lstStyle/>
          <a:p>
            <a:r>
              <a:rPr lang="en-US" dirty="0"/>
              <a:t>The clock starts ticking when </a:t>
            </a:r>
            <a:r>
              <a:rPr lang="en-US" b="1" u="sng" dirty="0">
                <a:solidFill>
                  <a:srgbClr val="FF0000"/>
                </a:solidFill>
              </a:rPr>
              <a:t>you </a:t>
            </a:r>
            <a:r>
              <a:rPr lang="en-US" dirty="0"/>
              <a:t>as the CSA are made aware of or become aware of a situation that would require NOVA to issue a Timely Warning</a:t>
            </a:r>
          </a:p>
          <a:p>
            <a:endParaRPr lang="en-US" dirty="0"/>
          </a:p>
          <a:p>
            <a:r>
              <a:rPr lang="en-US" dirty="0"/>
              <a:t>Encourage all to report to College Police</a:t>
            </a:r>
          </a:p>
          <a:p>
            <a:pPr lvl="1"/>
            <a:r>
              <a:rPr lang="en-US" dirty="0"/>
              <a:t>If they choose not to report to the College Police </a:t>
            </a:r>
          </a:p>
          <a:p>
            <a:pPr lvl="1"/>
            <a:r>
              <a:rPr lang="en-US" b="1" u="sng" dirty="0">
                <a:solidFill>
                  <a:srgbClr val="FF0000"/>
                </a:solidFill>
              </a:rPr>
              <a:t>You and Your Staff Are Responsible </a:t>
            </a:r>
          </a:p>
          <a:p>
            <a:pPr lvl="1"/>
            <a:r>
              <a:rPr lang="en-US" dirty="0"/>
              <a:t>To fill out form 105-174 with all the pertinent information and submit to any College Police Office or Chief Jacoby so the College Police can evaluate the incident information to determine if Timely Warning implications need to be activated </a:t>
            </a:r>
          </a:p>
        </p:txBody>
      </p:sp>
    </p:spTree>
    <p:extLst>
      <p:ext uri="{BB962C8B-B14F-4D97-AF65-F5344CB8AC3E}">
        <p14:creationId xmlns:p14="http://schemas.microsoft.com/office/powerpoint/2010/main" val="136672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65125"/>
            <a:ext cx="11938000" cy="1325563"/>
          </a:xfrm>
        </p:spPr>
        <p:txBody>
          <a:bodyPr>
            <a:normAutofit fontScale="90000"/>
          </a:bodyPr>
          <a:lstStyle/>
          <a:p>
            <a:r>
              <a:rPr lang="en-US" dirty="0"/>
              <a:t>Emergency Notification vs. Timely Warnings</a:t>
            </a:r>
          </a:p>
        </p:txBody>
      </p:sp>
      <p:sp>
        <p:nvSpPr>
          <p:cNvPr id="6" name="Text Placeholder 5"/>
          <p:cNvSpPr>
            <a:spLocks noGrp="1"/>
          </p:cNvSpPr>
          <p:nvPr>
            <p:ph type="body" idx="1"/>
          </p:nvPr>
        </p:nvSpPr>
        <p:spPr>
          <a:xfrm>
            <a:off x="1197784" y="1502569"/>
            <a:ext cx="5025216" cy="414337"/>
          </a:xfrm>
        </p:spPr>
        <p:txBody>
          <a:bodyPr>
            <a:normAutofit lnSpcReduction="10000"/>
          </a:bodyPr>
          <a:lstStyle/>
          <a:p>
            <a:pPr algn="ctr"/>
            <a:r>
              <a:rPr lang="en-US" dirty="0"/>
              <a:t>Emergency Notification</a:t>
            </a:r>
          </a:p>
        </p:txBody>
      </p:sp>
      <p:sp>
        <p:nvSpPr>
          <p:cNvPr id="7" name="Content Placeholder 6"/>
          <p:cNvSpPr>
            <a:spLocks noGrp="1"/>
          </p:cNvSpPr>
          <p:nvPr>
            <p:ph sz="half" idx="2"/>
          </p:nvPr>
        </p:nvSpPr>
        <p:spPr>
          <a:xfrm>
            <a:off x="1120000" y="1916906"/>
            <a:ext cx="5025216" cy="4272757"/>
          </a:xfrm>
        </p:spPr>
        <p:txBody>
          <a:bodyPr>
            <a:normAutofit fontScale="70000" lnSpcReduction="20000"/>
          </a:bodyPr>
          <a:lstStyle/>
          <a:p>
            <a:r>
              <a:rPr lang="en-US" b="1" dirty="0"/>
              <a:t>Scope: </a:t>
            </a:r>
            <a:r>
              <a:rPr lang="en-US" dirty="0"/>
              <a:t>Wide focus on any significant emergency or dangerous situation (may include Clery Act crimes),</a:t>
            </a:r>
          </a:p>
          <a:p>
            <a:r>
              <a:rPr lang="en-US" b="1" dirty="0"/>
              <a:t>Why: </a:t>
            </a:r>
            <a:r>
              <a:rPr lang="en-US" dirty="0"/>
              <a:t>Emergency notification is triggered by an event that is currently occurring on or imminently threatening the campus. Initiate emergency notification procedures for </a:t>
            </a:r>
            <a:r>
              <a:rPr lang="en-US" b="1" dirty="0"/>
              <a:t>any significant emergency or dangerous situation occurring on the campus involving an immediate threat to the health or safety of students or employees. </a:t>
            </a:r>
          </a:p>
          <a:p>
            <a:r>
              <a:rPr lang="en-US" b="1" dirty="0"/>
              <a:t>Where: </a:t>
            </a:r>
            <a:r>
              <a:rPr lang="en-US" dirty="0"/>
              <a:t>Applies to situations that occur on your campus.</a:t>
            </a:r>
          </a:p>
          <a:p>
            <a:r>
              <a:rPr lang="en-US" b="1" dirty="0"/>
              <a:t>When: </a:t>
            </a:r>
            <a:r>
              <a:rPr lang="en-US" dirty="0"/>
              <a:t>Initiate procedures immediately upon confirmation that a dangerous situation or emergency exist or threatens. </a:t>
            </a:r>
          </a:p>
        </p:txBody>
      </p:sp>
      <p:sp>
        <p:nvSpPr>
          <p:cNvPr id="8" name="Text Placeholder 7"/>
          <p:cNvSpPr>
            <a:spLocks noGrp="1"/>
          </p:cNvSpPr>
          <p:nvPr>
            <p:ph type="body" sz="quarter" idx="3"/>
          </p:nvPr>
        </p:nvSpPr>
        <p:spPr>
          <a:xfrm>
            <a:off x="6319840" y="1464469"/>
            <a:ext cx="5035548" cy="452437"/>
          </a:xfrm>
        </p:spPr>
        <p:txBody>
          <a:bodyPr/>
          <a:lstStyle/>
          <a:p>
            <a:pPr algn="ctr"/>
            <a:r>
              <a:rPr lang="en-US" dirty="0"/>
              <a:t>Timely Warning </a:t>
            </a:r>
          </a:p>
        </p:txBody>
      </p:sp>
      <p:sp>
        <p:nvSpPr>
          <p:cNvPr id="9" name="Content Placeholder 8"/>
          <p:cNvSpPr>
            <a:spLocks noGrp="1"/>
          </p:cNvSpPr>
          <p:nvPr>
            <p:ph sz="quarter" idx="4"/>
          </p:nvPr>
        </p:nvSpPr>
        <p:spPr>
          <a:xfrm>
            <a:off x="6319840" y="1916906"/>
            <a:ext cx="5035548" cy="4272757"/>
          </a:xfrm>
        </p:spPr>
        <p:txBody>
          <a:bodyPr>
            <a:normAutofit fontScale="70000" lnSpcReduction="20000"/>
          </a:bodyPr>
          <a:lstStyle/>
          <a:p>
            <a:r>
              <a:rPr lang="en-US" b="1" dirty="0"/>
              <a:t>Scope:</a:t>
            </a:r>
            <a:r>
              <a:rPr lang="en-US" dirty="0"/>
              <a:t> Narrow focus on Clery Act Crimes. </a:t>
            </a:r>
          </a:p>
          <a:p>
            <a:r>
              <a:rPr lang="en-US" b="1" dirty="0"/>
              <a:t>Why: </a:t>
            </a:r>
            <a:r>
              <a:rPr lang="en-US" dirty="0"/>
              <a:t>Timely warnings are triggered by crimes that have already occurred but represent an ongoing threat. Issue a timely warning for any </a:t>
            </a:r>
            <a:r>
              <a:rPr lang="en-US" b="1" dirty="0"/>
              <a:t>Clery Act crime </a:t>
            </a:r>
            <a:r>
              <a:rPr lang="en-US" dirty="0"/>
              <a:t>committed on your Clery Act geography that is reported to your campus security authorities or a local law enforcement agency, and that is considered by the institution to represent a serious or continuing threat to students and employees.</a:t>
            </a:r>
          </a:p>
          <a:p>
            <a:r>
              <a:rPr lang="en-US" b="1" dirty="0"/>
              <a:t>Where:</a:t>
            </a:r>
            <a:r>
              <a:rPr lang="en-US" dirty="0"/>
              <a:t> Applies to crimes that occur anywhere on your Clery Act geography. </a:t>
            </a:r>
          </a:p>
          <a:p>
            <a:r>
              <a:rPr lang="en-US" b="1" dirty="0"/>
              <a:t>When:</a:t>
            </a:r>
            <a:r>
              <a:rPr lang="en-US" dirty="0"/>
              <a:t> Issue a warning as soon as the pertinent information is available. </a:t>
            </a:r>
          </a:p>
        </p:txBody>
      </p:sp>
      <p:sp>
        <p:nvSpPr>
          <p:cNvPr id="3" name="TextBox 2"/>
          <p:cNvSpPr txBox="1"/>
          <p:nvPr/>
        </p:nvSpPr>
        <p:spPr>
          <a:xfrm>
            <a:off x="1371663" y="6092715"/>
            <a:ext cx="9896354" cy="646331"/>
          </a:xfrm>
          <a:prstGeom prst="rect">
            <a:avLst/>
          </a:prstGeom>
          <a:noFill/>
        </p:spPr>
        <p:txBody>
          <a:bodyPr wrap="square" rtlCol="0">
            <a:spAutoFit/>
          </a:bodyPr>
          <a:lstStyle/>
          <a:p>
            <a:r>
              <a:rPr lang="en-US" dirty="0"/>
              <a:t>NOVA’s Emergency Notification and Timely Warning policy can be found at the following policy web link: </a:t>
            </a:r>
            <a:r>
              <a:rPr lang="en-US" dirty="0">
                <a:hlinkClick r:id="rId2"/>
              </a:rPr>
              <a:t>https://</a:t>
            </a:r>
            <a:r>
              <a:rPr lang="en-US" dirty="0" err="1">
                <a:hlinkClick r:id="rId2"/>
              </a:rPr>
              <a:t>www.nvcc.edu</a:t>
            </a:r>
            <a:r>
              <a:rPr lang="en-US" dirty="0">
                <a:hlinkClick r:id="rId2"/>
              </a:rPr>
              <a:t>/policies/</a:t>
            </a:r>
            <a:r>
              <a:rPr lang="en-US" dirty="0" err="1">
                <a:hlinkClick r:id="rId2"/>
              </a:rPr>
              <a:t>Default.aspx?cat</a:t>
            </a:r>
            <a:r>
              <a:rPr lang="en-US" dirty="0">
                <a:hlinkClick r:id="rId2"/>
              </a:rPr>
              <a:t>=General</a:t>
            </a:r>
            <a:r>
              <a:rPr lang="en-US" dirty="0"/>
              <a:t> </a:t>
            </a:r>
          </a:p>
        </p:txBody>
      </p:sp>
    </p:spTree>
    <p:extLst>
      <p:ext uri="{BB962C8B-B14F-4D97-AF65-F5344CB8AC3E}">
        <p14:creationId xmlns:p14="http://schemas.microsoft.com/office/powerpoint/2010/main" val="256505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VAWA Requirements </a:t>
            </a:r>
          </a:p>
        </p:txBody>
      </p:sp>
      <p:sp>
        <p:nvSpPr>
          <p:cNvPr id="3" name="Content Placeholder 2"/>
          <p:cNvSpPr>
            <a:spLocks noGrp="1"/>
          </p:cNvSpPr>
          <p:nvPr>
            <p:ph idx="1"/>
          </p:nvPr>
        </p:nvSpPr>
        <p:spPr/>
        <p:txBody>
          <a:bodyPr>
            <a:normAutofit lnSpcReduction="10000"/>
          </a:bodyPr>
          <a:lstStyle/>
          <a:p>
            <a:r>
              <a:rPr lang="en-US" dirty="0"/>
              <a:t>VAWA (Violence Against Women’s Act) </a:t>
            </a:r>
          </a:p>
          <a:p>
            <a:endParaRPr lang="en-US" dirty="0"/>
          </a:p>
          <a:p>
            <a:r>
              <a:rPr lang="en-US" dirty="0"/>
              <a:t>Requires NOVA to have programs to prevent Dating Violence, Domestic Violence, Sexual Assaults, and Stalking </a:t>
            </a:r>
          </a:p>
          <a:p>
            <a:endParaRPr lang="en-US" dirty="0"/>
          </a:p>
          <a:p>
            <a:pPr lvl="1"/>
            <a:r>
              <a:rPr lang="en-US" dirty="0"/>
              <a:t>Awareness Programs</a:t>
            </a:r>
          </a:p>
          <a:p>
            <a:pPr lvl="1"/>
            <a:r>
              <a:rPr lang="en-US" dirty="0"/>
              <a:t>Bystander Intervention Programs</a:t>
            </a:r>
          </a:p>
          <a:p>
            <a:pPr lvl="1"/>
            <a:r>
              <a:rPr lang="en-US" dirty="0"/>
              <a:t>Ongoing Prevention Programs</a:t>
            </a:r>
          </a:p>
          <a:p>
            <a:pPr lvl="1"/>
            <a:r>
              <a:rPr lang="en-US" dirty="0"/>
              <a:t>Awareness Campaigns</a:t>
            </a:r>
          </a:p>
          <a:p>
            <a:pPr lvl="1"/>
            <a:r>
              <a:rPr lang="en-US" dirty="0"/>
              <a:t>Primary Prevention Programs</a:t>
            </a:r>
          </a:p>
          <a:p>
            <a:pPr lvl="1"/>
            <a:r>
              <a:rPr lang="en-US" dirty="0"/>
              <a:t>Risk Reduction Programs </a:t>
            </a:r>
          </a:p>
        </p:txBody>
      </p:sp>
    </p:spTree>
    <p:extLst>
      <p:ext uri="{BB962C8B-B14F-4D97-AF65-F5344CB8AC3E}">
        <p14:creationId xmlns:p14="http://schemas.microsoft.com/office/powerpoint/2010/main" val="4181931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VAWA Programs </a:t>
            </a:r>
          </a:p>
        </p:txBody>
      </p:sp>
      <p:sp>
        <p:nvSpPr>
          <p:cNvPr id="3" name="Content Placeholder 2"/>
          <p:cNvSpPr>
            <a:spLocks noGrp="1"/>
          </p:cNvSpPr>
          <p:nvPr>
            <p:ph idx="1"/>
          </p:nvPr>
        </p:nvSpPr>
        <p:spPr>
          <a:xfrm>
            <a:off x="838200" y="1812925"/>
            <a:ext cx="10233800" cy="4351338"/>
          </a:xfrm>
        </p:spPr>
        <p:txBody>
          <a:bodyPr>
            <a:normAutofit fontScale="92500" lnSpcReduction="20000"/>
          </a:bodyPr>
          <a:lstStyle/>
          <a:p>
            <a:r>
              <a:rPr lang="en-US" dirty="0"/>
              <a:t>Various NOVA Departments and Divisions provide trainings/ seminars/ campaigns to combat Domestic Violence, Dating Violence, Sexual Assaults, and Stalking </a:t>
            </a:r>
          </a:p>
          <a:p>
            <a:pPr lvl="1"/>
            <a:r>
              <a:rPr lang="en-US" dirty="0"/>
              <a:t>Please review the related training information in the Annual Security Report or visit the NOVA Police Clery Compliance Training webpage</a:t>
            </a:r>
          </a:p>
          <a:p>
            <a:r>
              <a:rPr lang="en-US" dirty="0"/>
              <a:t>This enables NOVA to maintain a multi layered approach to fulfilling the below VAWA training requirements </a:t>
            </a:r>
          </a:p>
          <a:p>
            <a:endParaRPr lang="en-US" dirty="0"/>
          </a:p>
          <a:p>
            <a:pPr lvl="1"/>
            <a:r>
              <a:rPr lang="en-US" dirty="0"/>
              <a:t>Awareness Programs</a:t>
            </a:r>
          </a:p>
          <a:p>
            <a:pPr lvl="1"/>
            <a:r>
              <a:rPr lang="en-US" dirty="0"/>
              <a:t>Bystander Intervention Programs</a:t>
            </a:r>
          </a:p>
          <a:p>
            <a:pPr lvl="1"/>
            <a:r>
              <a:rPr lang="en-US" dirty="0"/>
              <a:t>Ongoing Prevention Programs</a:t>
            </a:r>
          </a:p>
          <a:p>
            <a:pPr lvl="1"/>
            <a:r>
              <a:rPr lang="en-US" dirty="0"/>
              <a:t>Awareness Campaigns</a:t>
            </a:r>
          </a:p>
          <a:p>
            <a:pPr lvl="1"/>
            <a:r>
              <a:rPr lang="en-US" dirty="0"/>
              <a:t>Primary Prevention Programs</a:t>
            </a:r>
          </a:p>
          <a:p>
            <a:pPr lvl="1"/>
            <a:r>
              <a:rPr lang="en-US" dirty="0"/>
              <a:t>Risk Reduction Programs </a:t>
            </a:r>
          </a:p>
          <a:p>
            <a:endParaRPr lang="en-US" dirty="0"/>
          </a:p>
        </p:txBody>
      </p:sp>
    </p:spTree>
    <p:extLst>
      <p:ext uri="{BB962C8B-B14F-4D97-AF65-F5344CB8AC3E}">
        <p14:creationId xmlns:p14="http://schemas.microsoft.com/office/powerpoint/2010/main" val="3236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Training 	</a:t>
            </a:r>
          </a:p>
        </p:txBody>
      </p:sp>
      <p:sp>
        <p:nvSpPr>
          <p:cNvPr id="3" name="Content Placeholder 2"/>
          <p:cNvSpPr>
            <a:spLocks noGrp="1"/>
          </p:cNvSpPr>
          <p:nvPr>
            <p:ph idx="1"/>
          </p:nvPr>
        </p:nvSpPr>
        <p:spPr/>
        <p:txBody>
          <a:bodyPr/>
          <a:lstStyle/>
          <a:p>
            <a:r>
              <a:rPr lang="en-US" dirty="0"/>
              <a:t>Clery Compliance applies to everyone at NOVA </a:t>
            </a:r>
          </a:p>
          <a:p>
            <a:r>
              <a:rPr lang="en-US" dirty="0"/>
              <a:t>NOVA College Police coordinates Clery Compliance but all NOVA’s departments and divisions play an important roll in maintaining Clery Compliance </a:t>
            </a:r>
          </a:p>
          <a:p>
            <a:pPr marL="0" indent="0">
              <a:buNone/>
            </a:pPr>
            <a:r>
              <a:rPr lang="en-US" dirty="0"/>
              <a:t>  </a:t>
            </a:r>
          </a:p>
          <a:p>
            <a:r>
              <a:rPr lang="en-US" dirty="0"/>
              <a:t>NOVA College Police Department</a:t>
            </a:r>
          </a:p>
          <a:p>
            <a:pPr marL="0" indent="0">
              <a:buNone/>
            </a:pPr>
            <a:r>
              <a:rPr lang="en-US" dirty="0"/>
              <a:t>    4001 Wakefield Chapel Rd.</a:t>
            </a:r>
          </a:p>
          <a:p>
            <a:pPr marL="0" indent="0">
              <a:buNone/>
            </a:pPr>
            <a:r>
              <a:rPr lang="en-US" dirty="0"/>
              <a:t>    Annandale, VA. 22003</a:t>
            </a:r>
          </a:p>
          <a:p>
            <a:pPr marL="0" indent="0">
              <a:buNone/>
            </a:pPr>
            <a:r>
              <a:rPr lang="en-US" dirty="0"/>
              <a:t>    703-764-5000  </a:t>
            </a:r>
          </a:p>
        </p:txBody>
      </p:sp>
    </p:spTree>
    <p:extLst>
      <p:ext uri="{BB962C8B-B14F-4D97-AF65-F5344CB8AC3E}">
        <p14:creationId xmlns:p14="http://schemas.microsoft.com/office/powerpoint/2010/main" val="33447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6489879" y="2024130"/>
            <a:ext cx="3810000" cy="45720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Raped &amp; murdered April 5, 1986 in her residence hall at Lehigh University in Bethlehem, PA</a:t>
            </a:r>
          </a:p>
          <a:p>
            <a:pPr lvl="1"/>
            <a:r>
              <a:rPr lang="en-US" dirty="0"/>
              <a:t>Fellow student she didn’t know </a:t>
            </a:r>
          </a:p>
          <a:p>
            <a:r>
              <a:rPr lang="en-US" dirty="0"/>
              <a:t>History of violent crime on campus</a:t>
            </a:r>
          </a:p>
          <a:p>
            <a:pPr lvl="1"/>
            <a:r>
              <a:rPr lang="en-US" dirty="0"/>
              <a:t>37 violent crimes in 3 years</a:t>
            </a:r>
          </a:p>
          <a:p>
            <a:r>
              <a:rPr lang="en-US" dirty="0"/>
              <a:t>Led to national awareness of campus crime</a:t>
            </a:r>
          </a:p>
          <a:p>
            <a:r>
              <a:rPr lang="en-US" dirty="0"/>
              <a:t>Federal Clery Act (1990)</a:t>
            </a:r>
          </a:p>
        </p:txBody>
      </p:sp>
      <p:pic>
        <p:nvPicPr>
          <p:cNvPr id="4" name="Content Placeholder 4" descr="This is a photo of Jeanne Clery &#10;JeanneCleryPhoto.jpg" title="Photo of Jeanne Clery"/>
          <p:cNvPicPr>
            <a:picLocks noGrp="1" noChangeAspect="1"/>
          </p:cNvPicPr>
          <p:nvPr>
            <p:ph idx="1"/>
          </p:nvPr>
        </p:nvPicPr>
        <p:blipFill>
          <a:blip r:embed="rId3" cstate="print"/>
          <a:stretch>
            <a:fillRect/>
          </a:stretch>
        </p:blipFill>
        <p:spPr>
          <a:xfrm>
            <a:off x="2486696" y="2506541"/>
            <a:ext cx="1905000" cy="2628900"/>
          </a:xfrm>
          <a:ln w="28575">
            <a:solidFill>
              <a:schemeClr val="bg1"/>
            </a:solidFill>
          </a:ln>
        </p:spPr>
      </p:pic>
      <p:sp>
        <p:nvSpPr>
          <p:cNvPr id="2" name="Title 1"/>
          <p:cNvSpPr>
            <a:spLocks noGrp="1"/>
          </p:cNvSpPr>
          <p:nvPr>
            <p:ph type="title"/>
          </p:nvPr>
        </p:nvSpPr>
        <p:spPr/>
        <p:txBody>
          <a:bodyPr/>
          <a:lstStyle/>
          <a:p>
            <a:r>
              <a:rPr lang="en-US" dirty="0"/>
              <a:t>Jeanne Ann </a:t>
            </a:r>
            <a:r>
              <a:rPr lang="en-US" dirty="0" err="1"/>
              <a:t>Clery’s</a:t>
            </a:r>
            <a:r>
              <a:rPr lang="en-US" dirty="0"/>
              <a:t> Legacy</a:t>
            </a:r>
          </a:p>
        </p:txBody>
      </p:sp>
    </p:spTree>
    <p:extLst>
      <p:ext uri="{BB962C8B-B14F-4D97-AF65-F5344CB8AC3E}">
        <p14:creationId xmlns:p14="http://schemas.microsoft.com/office/powerpoint/2010/main" val="96523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C2DD-4602-4233-BE6D-0CFCD67FDD68}"/>
              </a:ext>
            </a:extLst>
          </p:cNvPr>
          <p:cNvSpPr>
            <a:spLocks noGrp="1"/>
          </p:cNvSpPr>
          <p:nvPr>
            <p:ph type="title"/>
          </p:nvPr>
        </p:nvSpPr>
        <p:spPr>
          <a:xfrm>
            <a:off x="838200" y="173737"/>
            <a:ext cx="10515600" cy="1152144"/>
          </a:xfrm>
        </p:spPr>
        <p:txBody>
          <a:bodyPr/>
          <a:lstStyle/>
          <a:p>
            <a:r>
              <a:rPr lang="en-US" dirty="0"/>
              <a:t>Reportable Clery Crime Categories</a:t>
            </a:r>
          </a:p>
        </p:txBody>
      </p:sp>
      <p:sp>
        <p:nvSpPr>
          <p:cNvPr id="3" name="Content Placeholder 2">
            <a:extLst>
              <a:ext uri="{FF2B5EF4-FFF2-40B4-BE49-F238E27FC236}">
                <a16:creationId xmlns:a16="http://schemas.microsoft.com/office/drawing/2014/main" id="{CF9C9105-365A-4476-AEC8-89868FD5052D}"/>
              </a:ext>
            </a:extLst>
          </p:cNvPr>
          <p:cNvSpPr>
            <a:spLocks noGrp="1"/>
          </p:cNvSpPr>
          <p:nvPr>
            <p:ph idx="1"/>
          </p:nvPr>
        </p:nvSpPr>
        <p:spPr>
          <a:xfrm>
            <a:off x="1120000" y="1197864"/>
            <a:ext cx="10233800" cy="5295011"/>
          </a:xfrm>
        </p:spPr>
        <p:txBody>
          <a:bodyPr>
            <a:normAutofit fontScale="62500" lnSpcReduction="20000"/>
          </a:bodyPr>
          <a:lstStyle/>
          <a:p>
            <a:pPr marL="514350" indent="-514350">
              <a:buFont typeface="+mj-lt"/>
              <a:buAutoNum type="arabicPeriod"/>
            </a:pPr>
            <a:r>
              <a:rPr lang="en-US" dirty="0"/>
              <a:t>Murder and Non-Negligent Manslaughter</a:t>
            </a:r>
          </a:p>
          <a:p>
            <a:pPr marL="514350" indent="-514350">
              <a:buFont typeface="+mj-lt"/>
              <a:buAutoNum type="arabicPeriod"/>
            </a:pPr>
            <a:r>
              <a:rPr lang="en-US" dirty="0"/>
              <a:t>Negligent Manslaughter</a:t>
            </a:r>
          </a:p>
          <a:p>
            <a:pPr marL="514350" indent="-514350">
              <a:buFont typeface="+mj-lt"/>
              <a:buAutoNum type="arabicPeriod"/>
            </a:pPr>
            <a:r>
              <a:rPr lang="en-US" dirty="0"/>
              <a:t>Sex Offenses (Rape, Statutory Rape, Incent, Sexual Battery) </a:t>
            </a:r>
          </a:p>
          <a:p>
            <a:pPr marL="514350" indent="-514350">
              <a:buFont typeface="+mj-lt"/>
              <a:buAutoNum type="arabicPeriod"/>
            </a:pPr>
            <a:r>
              <a:rPr lang="en-US" dirty="0"/>
              <a:t>Robbery (Armed or strong arm)</a:t>
            </a:r>
          </a:p>
          <a:p>
            <a:pPr marL="514350" indent="-514350">
              <a:buFont typeface="+mj-lt"/>
              <a:buAutoNum type="arabicPeriod"/>
            </a:pPr>
            <a:r>
              <a:rPr lang="en-US" dirty="0"/>
              <a:t>Aggravated Assault </a:t>
            </a:r>
          </a:p>
          <a:p>
            <a:pPr marL="514350" indent="-514350">
              <a:buFont typeface="+mj-lt"/>
              <a:buAutoNum type="arabicPeriod"/>
            </a:pPr>
            <a:r>
              <a:rPr lang="en-US" dirty="0"/>
              <a:t>Burglary (Forcible Entry, Unlawful Entry, Attempted Forcible Entry) </a:t>
            </a:r>
          </a:p>
          <a:p>
            <a:pPr marL="514350" indent="-514350">
              <a:buFont typeface="+mj-lt"/>
              <a:buAutoNum type="arabicPeriod"/>
            </a:pPr>
            <a:r>
              <a:rPr lang="en-US" dirty="0"/>
              <a:t>Motor Vehicle Theft</a:t>
            </a:r>
          </a:p>
          <a:p>
            <a:pPr marL="514350" indent="-514350">
              <a:buFont typeface="+mj-lt"/>
              <a:buAutoNum type="arabicPeriod"/>
            </a:pPr>
            <a:r>
              <a:rPr lang="en-US" dirty="0"/>
              <a:t>Domestic Violence </a:t>
            </a:r>
          </a:p>
          <a:p>
            <a:pPr marL="514350" indent="-514350">
              <a:buFont typeface="+mj-lt"/>
              <a:buAutoNum type="arabicPeriod"/>
            </a:pPr>
            <a:r>
              <a:rPr lang="en-US" dirty="0"/>
              <a:t>Stalking </a:t>
            </a:r>
          </a:p>
          <a:p>
            <a:pPr marL="514350" indent="-514350">
              <a:buFont typeface="+mj-lt"/>
              <a:buAutoNum type="arabicPeriod"/>
            </a:pPr>
            <a:r>
              <a:rPr lang="en-US" dirty="0"/>
              <a:t>Arson</a:t>
            </a:r>
          </a:p>
          <a:p>
            <a:pPr marL="514350" indent="-514350">
              <a:buFont typeface="+mj-lt"/>
              <a:buAutoNum type="arabicPeriod"/>
            </a:pPr>
            <a:r>
              <a:rPr lang="en-US" dirty="0"/>
              <a:t>Hate Crimes (Bias categories: Religion, Sexual Orientation, Gender, Gender Identity, Ethnicity, National Origin, and/or Disability)</a:t>
            </a:r>
          </a:p>
          <a:p>
            <a:pPr marL="514350" indent="-514350">
              <a:buFont typeface="+mj-lt"/>
              <a:buAutoNum type="arabicPeriod"/>
            </a:pPr>
            <a:r>
              <a:rPr lang="en-US" dirty="0"/>
              <a:t>Liquor Law Violations (Doe not include Drunk in Public cases)</a:t>
            </a:r>
          </a:p>
          <a:p>
            <a:pPr marL="514350" indent="-514350">
              <a:buFont typeface="+mj-lt"/>
              <a:buAutoNum type="arabicPeriod"/>
            </a:pPr>
            <a:r>
              <a:rPr lang="en-US" dirty="0"/>
              <a:t>Drug Law Violations</a:t>
            </a:r>
          </a:p>
          <a:p>
            <a:pPr marL="514350" indent="-514350">
              <a:buFont typeface="+mj-lt"/>
              <a:buAutoNum type="arabicPeriod"/>
            </a:pPr>
            <a:r>
              <a:rPr lang="en-US" dirty="0"/>
              <a:t>Weapons Law Violations </a:t>
            </a:r>
          </a:p>
          <a:p>
            <a:pPr marL="0" indent="0">
              <a:buNone/>
            </a:pPr>
            <a:r>
              <a:rPr lang="en-US" dirty="0"/>
              <a:t>The following link will bring you to NOVA’s webpage that explains the above crime classification in further detail. </a:t>
            </a:r>
            <a:r>
              <a:rPr lang="en-US" dirty="0">
                <a:hlinkClick r:id="rId3"/>
              </a:rPr>
              <a:t>https://</a:t>
            </a:r>
            <a:r>
              <a:rPr lang="en-US" dirty="0" err="1">
                <a:hlinkClick r:id="rId3"/>
              </a:rPr>
              <a:t>www.nvcc.edu</a:t>
            </a:r>
            <a:r>
              <a:rPr lang="en-US" dirty="0">
                <a:hlinkClick r:id="rId3"/>
              </a:rPr>
              <a:t>/student-life/college-safety/police/</a:t>
            </a:r>
            <a:r>
              <a:rPr lang="en-US" dirty="0" err="1">
                <a:hlinkClick r:id="rId3"/>
              </a:rPr>
              <a:t>clery</a:t>
            </a:r>
            <a:r>
              <a:rPr lang="en-US" dirty="0">
                <a:hlinkClick r:id="rId3"/>
              </a:rPr>
              <a:t>-act/reportable-</a:t>
            </a:r>
            <a:r>
              <a:rPr lang="en-US" dirty="0" err="1">
                <a:hlinkClick r:id="rId3"/>
              </a:rPr>
              <a:t>crimes.html</a:t>
            </a:r>
            <a:r>
              <a:rPr lang="en-US" dirty="0"/>
              <a:t> </a:t>
            </a:r>
          </a:p>
          <a:p>
            <a:pPr marL="0" indent="0">
              <a:buNone/>
            </a:pPr>
            <a:endParaRPr lang="en-US" dirty="0"/>
          </a:p>
        </p:txBody>
      </p:sp>
    </p:spTree>
    <p:extLst>
      <p:ext uri="{BB962C8B-B14F-4D97-AF65-F5344CB8AC3E}">
        <p14:creationId xmlns:p14="http://schemas.microsoft.com/office/powerpoint/2010/main" val="128788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2355" y="1922172"/>
            <a:ext cx="8229600" cy="42211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Highlights</a:t>
            </a:r>
          </a:p>
          <a:p>
            <a:pPr lvl="1"/>
            <a:r>
              <a:rPr lang="en-US" dirty="0"/>
              <a:t>Approved by Admin Council in Fall of 2014</a:t>
            </a:r>
          </a:p>
          <a:p>
            <a:pPr lvl="1"/>
            <a:r>
              <a:rPr lang="en-US" dirty="0"/>
              <a:t>All faculty, staff, and contract employees are responsible reporters (CSA’s)</a:t>
            </a:r>
          </a:p>
          <a:p>
            <a:pPr lvl="2"/>
            <a:r>
              <a:rPr lang="en-US" dirty="0"/>
              <a:t>CSA (Campus Security Authorities)</a:t>
            </a:r>
          </a:p>
          <a:p>
            <a:pPr lvl="1"/>
            <a:r>
              <a:rPr lang="en-US" dirty="0"/>
              <a:t>All faculty, staff, and contract employees must take Clery training (available on-line via ppt. presentation) </a:t>
            </a:r>
          </a:p>
          <a:p>
            <a:pPr lvl="1"/>
            <a:r>
              <a:rPr lang="en-US" dirty="0"/>
              <a:t>All trips spent overnight are NOVA Clery reportable locations </a:t>
            </a:r>
          </a:p>
          <a:p>
            <a:pPr lvl="1"/>
            <a:r>
              <a:rPr lang="en-US" dirty="0"/>
              <a:t>The following link will bring your to a resources page where you will be able to view and read the NOVA Clery Policy</a:t>
            </a:r>
          </a:p>
          <a:p>
            <a:pPr lvl="2"/>
            <a:r>
              <a:rPr lang="en-US" dirty="0">
                <a:hlinkClick r:id="rId3"/>
              </a:rPr>
              <a:t>https://</a:t>
            </a:r>
            <a:r>
              <a:rPr lang="en-US" dirty="0" err="1">
                <a:hlinkClick r:id="rId3"/>
              </a:rPr>
              <a:t>www.nvcc.edu</a:t>
            </a:r>
            <a:r>
              <a:rPr lang="en-US" dirty="0">
                <a:hlinkClick r:id="rId3"/>
              </a:rPr>
              <a:t>/student-life/college-safety/police/</a:t>
            </a:r>
            <a:r>
              <a:rPr lang="en-US" dirty="0" err="1">
                <a:hlinkClick r:id="rId3"/>
              </a:rPr>
              <a:t>clery</a:t>
            </a:r>
            <a:r>
              <a:rPr lang="en-US" dirty="0">
                <a:hlinkClick r:id="rId3"/>
              </a:rPr>
              <a:t>-act/</a:t>
            </a:r>
            <a:r>
              <a:rPr lang="en-US" dirty="0" err="1">
                <a:hlinkClick r:id="rId3"/>
              </a:rPr>
              <a:t>resources.html</a:t>
            </a:r>
            <a:r>
              <a:rPr lang="en-US" dirty="0"/>
              <a:t> </a:t>
            </a:r>
          </a:p>
        </p:txBody>
      </p:sp>
      <p:sp>
        <p:nvSpPr>
          <p:cNvPr id="2" name="Title 1"/>
          <p:cNvSpPr>
            <a:spLocks noGrp="1"/>
          </p:cNvSpPr>
          <p:nvPr>
            <p:ph type="title"/>
          </p:nvPr>
        </p:nvSpPr>
        <p:spPr/>
        <p:txBody>
          <a:bodyPr/>
          <a:lstStyle/>
          <a:p>
            <a:r>
              <a:rPr lang="en-US" dirty="0"/>
              <a:t>NOVA’s Clery Policy</a:t>
            </a:r>
          </a:p>
        </p:txBody>
      </p:sp>
    </p:spTree>
    <p:extLst>
      <p:ext uri="{BB962C8B-B14F-4D97-AF65-F5344CB8AC3E}">
        <p14:creationId xmlns:p14="http://schemas.microsoft.com/office/powerpoint/2010/main" val="428095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859340"/>
            <a:ext cx="11315700" cy="4247317"/>
          </a:xfrm>
          <a:prstGeom prst="rect">
            <a:avLst/>
          </a:prstGeom>
        </p:spPr>
        <p:txBody>
          <a:bodyPr wrap="square">
            <a:spAutoFit/>
          </a:bodyPr>
          <a:lstStyle/>
          <a:p>
            <a:pPr marL="285750" indent="-285750">
              <a:buFont typeface="Arial" panose="020B0604020202020204" pitchFamily="34" charset="0"/>
              <a:buChar char="•"/>
            </a:pPr>
            <a:r>
              <a:rPr lang="en-US" dirty="0"/>
              <a:t>NOVA Police maintain a Crime Log that is accessible by anyone and list all criminal incidents and alleged criminal incidents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Crimes are entered into the log within two business days of when it was reported to campus police or a CSA’s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Date and Time crime was reported </a:t>
            </a:r>
          </a:p>
          <a:p>
            <a:pPr marL="1200150" lvl="2" indent="-285750">
              <a:buFont typeface="Arial" panose="020B0604020202020204" pitchFamily="34" charset="0"/>
              <a:buChar char="•"/>
            </a:pPr>
            <a:r>
              <a:rPr lang="en-US" dirty="0"/>
              <a:t>Date and Time crime occurred </a:t>
            </a:r>
          </a:p>
          <a:p>
            <a:pPr marL="1200150" lvl="2" indent="-285750">
              <a:buFont typeface="Arial" panose="020B0604020202020204" pitchFamily="34" charset="0"/>
              <a:buChar char="•"/>
            </a:pPr>
            <a:r>
              <a:rPr lang="en-US" dirty="0"/>
              <a:t>Nature of the Crime </a:t>
            </a:r>
          </a:p>
          <a:p>
            <a:pPr marL="1200150" lvl="2" indent="-285750">
              <a:buFont typeface="Arial" panose="020B0604020202020204" pitchFamily="34" charset="0"/>
              <a:buChar char="•"/>
            </a:pPr>
            <a:r>
              <a:rPr lang="en-US" dirty="0"/>
              <a:t>General Location of the Crime</a:t>
            </a:r>
          </a:p>
          <a:p>
            <a:pPr marL="1200150" lvl="2" indent="-285750">
              <a:buFont typeface="Arial" panose="020B0604020202020204" pitchFamily="34" charset="0"/>
              <a:buChar char="•"/>
            </a:pPr>
            <a:r>
              <a:rPr lang="en-US" dirty="0"/>
              <a:t>Disposition of the Compliant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Disposition changes are recorded within two business days</a:t>
            </a:r>
          </a:p>
          <a:p>
            <a:pPr marL="742950" lvl="1" indent="-285750">
              <a:buFont typeface="Arial" panose="020B0604020202020204" pitchFamily="34" charset="0"/>
              <a:buChar char="•"/>
            </a:pPr>
            <a:r>
              <a:rPr lang="en-US" dirty="0"/>
              <a:t>The following link will bring you to the most current NOVA Crime Log</a:t>
            </a:r>
          </a:p>
          <a:p>
            <a:pPr marL="1200150" lvl="2" indent="-285750">
              <a:buFont typeface="Arial" panose="020B0604020202020204" pitchFamily="34" charset="0"/>
              <a:buChar char="•"/>
            </a:pPr>
            <a:r>
              <a:rPr lang="en-US" dirty="0">
                <a:hlinkClick r:id="rId2"/>
              </a:rPr>
              <a:t>https://</a:t>
            </a:r>
            <a:r>
              <a:rPr lang="en-US" dirty="0" err="1">
                <a:hlinkClick r:id="rId2"/>
              </a:rPr>
              <a:t>blogs.nvcc.edu</a:t>
            </a:r>
            <a:r>
              <a:rPr lang="en-US" dirty="0">
                <a:hlinkClick r:id="rId2"/>
              </a:rPr>
              <a:t>/</a:t>
            </a:r>
            <a:r>
              <a:rPr lang="en-US" dirty="0" err="1">
                <a:hlinkClick r:id="rId2"/>
              </a:rPr>
              <a:t>crimelog</a:t>
            </a:r>
            <a:r>
              <a:rPr lang="en-US" dirty="0">
                <a:hlinkClick r:id="rId2"/>
              </a:rPr>
              <a:t>/</a:t>
            </a:r>
            <a:r>
              <a:rPr lang="en-US" dirty="0"/>
              <a:t> </a:t>
            </a:r>
          </a:p>
        </p:txBody>
      </p:sp>
      <p:sp>
        <p:nvSpPr>
          <p:cNvPr id="2" name="Title 1"/>
          <p:cNvSpPr>
            <a:spLocks noGrp="1"/>
          </p:cNvSpPr>
          <p:nvPr>
            <p:ph type="title"/>
          </p:nvPr>
        </p:nvSpPr>
        <p:spPr/>
        <p:txBody>
          <a:bodyPr/>
          <a:lstStyle/>
          <a:p>
            <a:r>
              <a:rPr lang="en-US" dirty="0"/>
              <a:t>NOVA’s Clery Crime Log 	</a:t>
            </a:r>
          </a:p>
        </p:txBody>
      </p:sp>
    </p:spTree>
    <p:extLst>
      <p:ext uri="{BB962C8B-B14F-4D97-AF65-F5344CB8AC3E}">
        <p14:creationId xmlns:p14="http://schemas.microsoft.com/office/powerpoint/2010/main" val="85007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NOVA’s Annual Security Report (ASR) </a:t>
            </a:r>
          </a:p>
        </p:txBody>
      </p:sp>
      <p:sp>
        <p:nvSpPr>
          <p:cNvPr id="3" name="Content Placeholder 2"/>
          <p:cNvSpPr>
            <a:spLocks noGrp="1"/>
          </p:cNvSpPr>
          <p:nvPr>
            <p:ph idx="1"/>
          </p:nvPr>
        </p:nvSpPr>
        <p:spPr/>
        <p:txBody>
          <a:bodyPr>
            <a:normAutofit fontScale="92500" lnSpcReduction="10000"/>
          </a:bodyPr>
          <a:lstStyle/>
          <a:p>
            <a:r>
              <a:rPr lang="en-US" dirty="0"/>
              <a:t>The ASR is required to be published each year by October 1</a:t>
            </a:r>
            <a:r>
              <a:rPr lang="en-US" baseline="30000" dirty="0"/>
              <a:t>st</a:t>
            </a:r>
            <a:r>
              <a:rPr lang="en-US" dirty="0"/>
              <a:t> of the year. </a:t>
            </a:r>
          </a:p>
          <a:p>
            <a:endParaRPr lang="en-US" dirty="0"/>
          </a:p>
          <a:p>
            <a:r>
              <a:rPr lang="en-US" dirty="0"/>
              <a:t>The ASR must contain related NOVA polices as well as the ASR reportable Clery crimes </a:t>
            </a:r>
          </a:p>
          <a:p>
            <a:pPr lvl="1"/>
            <a:r>
              <a:rPr lang="en-US" dirty="0"/>
              <a:t>Statistics are requested of local law enforcement agencies, Director of HR, Title IX, Deans of Students, Athletic Coaches, Military Liaisons, Community College Initiative Program (CCIP), etc.</a:t>
            </a:r>
          </a:p>
          <a:p>
            <a:r>
              <a:rPr lang="en-US" dirty="0"/>
              <a:t>Each year an email from the Chief of Police announces the latest version</a:t>
            </a:r>
          </a:p>
          <a:p>
            <a:pPr lvl="1"/>
            <a:r>
              <a:rPr lang="en-US" dirty="0"/>
              <a:t>Prior 7 year reports are available on the NOVA Police website</a:t>
            </a:r>
          </a:p>
          <a:p>
            <a:pPr lvl="1"/>
            <a:r>
              <a:rPr lang="en-US" dirty="0"/>
              <a:t>The following link will bring you to the most current ASR page where you can view the reports. </a:t>
            </a:r>
          </a:p>
          <a:p>
            <a:pPr lvl="2"/>
            <a:r>
              <a:rPr lang="en-US" dirty="0">
                <a:hlinkClick r:id="rId3"/>
              </a:rPr>
              <a:t>https://</a:t>
            </a:r>
            <a:r>
              <a:rPr lang="en-US" dirty="0" err="1">
                <a:hlinkClick r:id="rId3"/>
              </a:rPr>
              <a:t>www.nvcc.edu</a:t>
            </a:r>
            <a:r>
              <a:rPr lang="en-US" dirty="0">
                <a:hlinkClick r:id="rId3"/>
              </a:rPr>
              <a:t>/student-life/college-safety/security-</a:t>
            </a:r>
            <a:r>
              <a:rPr lang="en-US" dirty="0" err="1">
                <a:hlinkClick r:id="rId3"/>
              </a:rPr>
              <a:t>reports.html</a:t>
            </a:r>
            <a:r>
              <a:rPr lang="en-US" dirty="0"/>
              <a:t> </a:t>
            </a:r>
          </a:p>
        </p:txBody>
      </p:sp>
    </p:spTree>
    <p:extLst>
      <p:ext uri="{BB962C8B-B14F-4D97-AF65-F5344CB8AC3E}">
        <p14:creationId xmlns:p14="http://schemas.microsoft.com/office/powerpoint/2010/main" val="393610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9758"/>
            <a:ext cx="10515600" cy="1325563"/>
          </a:xfrm>
        </p:spPr>
        <p:txBody>
          <a:bodyPr>
            <a:normAutofit fontScale="90000"/>
          </a:bodyPr>
          <a:lstStyle/>
          <a:p>
            <a:r>
              <a:rPr lang="en-US" dirty="0"/>
              <a:t>NOVA’s Campus Security Authority’s 	</a:t>
            </a:r>
          </a:p>
        </p:txBody>
      </p:sp>
      <p:sp>
        <p:nvSpPr>
          <p:cNvPr id="3" name="Content Placeholder 2"/>
          <p:cNvSpPr>
            <a:spLocks noGrp="1"/>
          </p:cNvSpPr>
          <p:nvPr>
            <p:ph idx="1"/>
          </p:nvPr>
        </p:nvSpPr>
        <p:spPr/>
        <p:txBody>
          <a:bodyPr>
            <a:normAutofit lnSpcReduction="10000"/>
          </a:bodyPr>
          <a:lstStyle/>
          <a:p>
            <a:r>
              <a:rPr lang="en-US" dirty="0"/>
              <a:t>You are a CSA (Campus Security Authority) </a:t>
            </a:r>
          </a:p>
          <a:p>
            <a:pPr lvl="1"/>
            <a:r>
              <a:rPr lang="en-US" dirty="0"/>
              <a:t>If someone reports to you circumstances surrounding a crime at a minimum you </a:t>
            </a:r>
            <a:r>
              <a:rPr lang="en-US" b="1" u="sng" dirty="0"/>
              <a:t>must</a:t>
            </a:r>
            <a:r>
              <a:rPr lang="en-US" dirty="0"/>
              <a:t> fill out NOVA Form 105-174 which can be done anonymously or tell a NOVA police officer </a:t>
            </a:r>
          </a:p>
          <a:p>
            <a:pPr lvl="1"/>
            <a:r>
              <a:rPr lang="en-US" dirty="0"/>
              <a:t>Listen, Inform, and Report </a:t>
            </a:r>
          </a:p>
          <a:p>
            <a:pPr lvl="2"/>
            <a:r>
              <a:rPr lang="en-US" dirty="0"/>
              <a:t>Listen to the victim about the alleged allegations </a:t>
            </a:r>
          </a:p>
          <a:p>
            <a:pPr lvl="2"/>
            <a:r>
              <a:rPr lang="en-US" dirty="0"/>
              <a:t>Inform and encourage the person to report the crime to NOVA Police</a:t>
            </a:r>
          </a:p>
          <a:p>
            <a:pPr lvl="3"/>
            <a:r>
              <a:rPr lang="en-US" dirty="0"/>
              <a:t>A person who talks to you may not want to talk to the police – and they do not have to</a:t>
            </a:r>
          </a:p>
          <a:p>
            <a:pPr lvl="2"/>
            <a:r>
              <a:rPr lang="en-US" u="sng" dirty="0">
                <a:solidFill>
                  <a:srgbClr val="FF0000"/>
                </a:solidFill>
              </a:rPr>
              <a:t>YOU</a:t>
            </a:r>
            <a:r>
              <a:rPr lang="en-US" dirty="0"/>
              <a:t> are the liaison and are required to forward the information regarding the reported crime via the Clery report form (105-174)</a:t>
            </a:r>
          </a:p>
          <a:p>
            <a:pPr lvl="3"/>
            <a:r>
              <a:rPr lang="en-US" dirty="0"/>
              <a:t>Do not identify the victim if they don’t want to be identified to the police</a:t>
            </a:r>
          </a:p>
          <a:p>
            <a:pPr lvl="3"/>
            <a:r>
              <a:rPr lang="en-US" dirty="0"/>
              <a:t>However, you are required to provide the reporting victim’s information, including their name, to Title IX for compliance in reporting sexual harassment.</a:t>
            </a:r>
          </a:p>
          <a:p>
            <a:pPr lvl="2"/>
            <a:endParaRPr lang="en-US" dirty="0"/>
          </a:p>
        </p:txBody>
      </p:sp>
    </p:spTree>
    <p:extLst>
      <p:ext uri="{BB962C8B-B14F-4D97-AF65-F5344CB8AC3E}">
        <p14:creationId xmlns:p14="http://schemas.microsoft.com/office/powerpoint/2010/main" val="231047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4729-A8C8-46C2-B3E4-2F23B4BFF585}"/>
              </a:ext>
            </a:extLst>
          </p:cNvPr>
          <p:cNvSpPr>
            <a:spLocks noGrp="1"/>
          </p:cNvSpPr>
          <p:nvPr>
            <p:ph type="title"/>
          </p:nvPr>
        </p:nvSpPr>
        <p:spPr>
          <a:xfrm>
            <a:off x="838200" y="1"/>
            <a:ext cx="10515600" cy="870437"/>
          </a:xfrm>
        </p:spPr>
        <p:txBody>
          <a:bodyPr/>
          <a:lstStyle/>
          <a:p>
            <a:pPr algn="ctr"/>
            <a:r>
              <a:rPr lang="en-US" dirty="0"/>
              <a:t>NOVA Form 105-174</a:t>
            </a:r>
          </a:p>
        </p:txBody>
      </p:sp>
      <p:pic>
        <p:nvPicPr>
          <p:cNvPr id="5" name="Content Placeholder 4">
            <a:extLst>
              <a:ext uri="{FF2B5EF4-FFF2-40B4-BE49-F238E27FC236}">
                <a16:creationId xmlns:a16="http://schemas.microsoft.com/office/drawing/2014/main" id="{82BE8199-DBC6-4AAC-9751-98CEBFF2BC3B}"/>
              </a:ext>
            </a:extLst>
          </p:cNvPr>
          <p:cNvPicPr>
            <a:picLocks noGrp="1" noChangeAspect="1"/>
          </p:cNvPicPr>
          <p:nvPr>
            <p:ph idx="1"/>
          </p:nvPr>
        </p:nvPicPr>
        <p:blipFill>
          <a:blip r:embed="rId3"/>
          <a:stretch>
            <a:fillRect/>
          </a:stretch>
        </p:blipFill>
        <p:spPr>
          <a:xfrm>
            <a:off x="1312762" y="799987"/>
            <a:ext cx="4454769" cy="5126138"/>
          </a:xfrm>
        </p:spPr>
      </p:pic>
      <p:pic>
        <p:nvPicPr>
          <p:cNvPr id="7" name="Picture 6">
            <a:extLst>
              <a:ext uri="{FF2B5EF4-FFF2-40B4-BE49-F238E27FC236}">
                <a16:creationId xmlns:a16="http://schemas.microsoft.com/office/drawing/2014/main" id="{51128301-A3E3-4A7A-AD6C-6B41056DCFA5}"/>
              </a:ext>
            </a:extLst>
          </p:cNvPr>
          <p:cNvPicPr>
            <a:picLocks noChangeAspect="1"/>
          </p:cNvPicPr>
          <p:nvPr/>
        </p:nvPicPr>
        <p:blipFill>
          <a:blip r:embed="rId4"/>
          <a:stretch>
            <a:fillRect/>
          </a:stretch>
        </p:blipFill>
        <p:spPr>
          <a:xfrm>
            <a:off x="6470248" y="799987"/>
            <a:ext cx="4363656" cy="5126252"/>
          </a:xfrm>
          <a:prstGeom prst="rect">
            <a:avLst/>
          </a:prstGeom>
        </p:spPr>
      </p:pic>
      <p:sp>
        <p:nvSpPr>
          <p:cNvPr id="3" name="TextBox 2"/>
          <p:cNvSpPr txBox="1"/>
          <p:nvPr/>
        </p:nvSpPr>
        <p:spPr>
          <a:xfrm>
            <a:off x="1312762" y="6041985"/>
            <a:ext cx="9521142" cy="646331"/>
          </a:xfrm>
          <a:prstGeom prst="rect">
            <a:avLst/>
          </a:prstGeom>
          <a:noFill/>
        </p:spPr>
        <p:txBody>
          <a:bodyPr wrap="square" rtlCol="0">
            <a:spAutoFit/>
          </a:bodyPr>
          <a:lstStyle/>
          <a:p>
            <a:r>
              <a:rPr lang="en-US" dirty="0"/>
              <a:t>The following link will bring you to the most current Form 105-174 </a:t>
            </a:r>
          </a:p>
          <a:p>
            <a:r>
              <a:rPr lang="en-US" dirty="0">
                <a:hlinkClick r:id="rId5"/>
              </a:rPr>
              <a:t>https://</a:t>
            </a:r>
            <a:r>
              <a:rPr lang="en-US" dirty="0" err="1">
                <a:hlinkClick r:id="rId5"/>
              </a:rPr>
              <a:t>www.nvcc.edu</a:t>
            </a:r>
            <a:r>
              <a:rPr lang="en-US" dirty="0">
                <a:hlinkClick r:id="rId5"/>
              </a:rPr>
              <a:t>/forms/pdf/105-</a:t>
            </a:r>
            <a:r>
              <a:rPr lang="en-US" dirty="0" err="1">
                <a:hlinkClick r:id="rId5"/>
              </a:rPr>
              <a:t>174.pdf</a:t>
            </a:r>
            <a:r>
              <a:rPr lang="en-US" dirty="0"/>
              <a:t> </a:t>
            </a:r>
          </a:p>
        </p:txBody>
      </p:sp>
    </p:spTree>
    <p:extLst>
      <p:ext uri="{BB962C8B-B14F-4D97-AF65-F5344CB8AC3E}">
        <p14:creationId xmlns:p14="http://schemas.microsoft.com/office/powerpoint/2010/main" val="327516822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981</TotalTime>
  <Words>3172</Words>
  <Application>Microsoft Office PowerPoint</Application>
  <PresentationFormat>Widescreen</PresentationFormat>
  <Paragraphs>277</Paragraphs>
  <Slides>26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Corbel</vt:lpstr>
      <vt:lpstr>Depth</vt:lpstr>
      <vt:lpstr>NOVA’s Clery Training</vt:lpstr>
      <vt:lpstr>The Clery Law </vt:lpstr>
      <vt:lpstr>Jeanne Ann Clery’s Legacy</vt:lpstr>
      <vt:lpstr>Reportable Clery Crime Categories</vt:lpstr>
      <vt:lpstr>NOVA’s Clery Policy</vt:lpstr>
      <vt:lpstr>NOVA’s Clery Crime Log  </vt:lpstr>
      <vt:lpstr>NOVA’s Annual Security Report (ASR) </vt:lpstr>
      <vt:lpstr>NOVA’s Campus Security Authority’s  </vt:lpstr>
      <vt:lpstr>NOVA Form 105-174</vt:lpstr>
      <vt:lpstr>NOVA’s Clery Geography </vt:lpstr>
      <vt:lpstr>NOVA’s Clery Geography – Non-Campus </vt:lpstr>
      <vt:lpstr>NOVA’s Clery Geography  - Public Property</vt:lpstr>
      <vt:lpstr>NOVA’s Clery Geography Examples </vt:lpstr>
      <vt:lpstr>Crime Reporting  </vt:lpstr>
      <vt:lpstr>ASR Reportable Clery Crimes and Offenses </vt:lpstr>
      <vt:lpstr>NOVA’s Weapons Policy: 108</vt:lpstr>
      <vt:lpstr>Crime Classification Questions </vt:lpstr>
      <vt:lpstr>NOVA’s Emergency Notifications</vt:lpstr>
      <vt:lpstr>Emergency Notifications  </vt:lpstr>
      <vt:lpstr>NOVA’s Crisis Communication Protocol</vt:lpstr>
      <vt:lpstr>NOVA’s Timely Warnings</vt:lpstr>
      <vt:lpstr>Timely Warnings </vt:lpstr>
      <vt:lpstr>Emergency Notification vs. Timely Warnings</vt:lpstr>
      <vt:lpstr>NOVA’s VAWA Requirements </vt:lpstr>
      <vt:lpstr>NOVA’s VAWA Programs </vt:lpstr>
      <vt:lpstr>End of Training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Brunelle, Stephen P.</dc:creator>
  <cp:lastModifiedBy>Erway, Anthony</cp:lastModifiedBy>
  <cp:revision>86</cp:revision>
  <cp:lastPrinted>2024-08-06T21:19:33Z</cp:lastPrinted>
  <dcterms:created xsi:type="dcterms:W3CDTF">2017-05-04T14:59:42Z</dcterms:created>
  <dcterms:modified xsi:type="dcterms:W3CDTF">2024-08-27T14:54:27Z</dcterms:modified>
</cp:coreProperties>
</file>